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6"/>
  </p:notesMasterIdLst>
  <p:handoutMasterIdLst>
    <p:handoutMasterId r:id="rId27"/>
  </p:handoutMasterIdLst>
  <p:sldIdLst>
    <p:sldId id="603" r:id="rId2"/>
    <p:sldId id="637" r:id="rId3"/>
    <p:sldId id="638" r:id="rId4"/>
    <p:sldId id="626" r:id="rId5"/>
    <p:sldId id="639" r:id="rId6"/>
    <p:sldId id="640" r:id="rId7"/>
    <p:sldId id="643" r:id="rId8"/>
    <p:sldId id="646" r:id="rId9"/>
    <p:sldId id="647" r:id="rId10"/>
    <p:sldId id="649" r:id="rId11"/>
    <p:sldId id="650" r:id="rId12"/>
    <p:sldId id="651" r:id="rId13"/>
    <p:sldId id="600" r:id="rId14"/>
    <p:sldId id="591" r:id="rId15"/>
    <p:sldId id="616" r:id="rId16"/>
    <p:sldId id="612" r:id="rId17"/>
    <p:sldId id="609" r:id="rId18"/>
    <p:sldId id="613" r:id="rId19"/>
    <p:sldId id="611" r:id="rId20"/>
    <p:sldId id="614" r:id="rId21"/>
    <p:sldId id="648" r:id="rId22"/>
    <p:sldId id="560" r:id="rId23"/>
    <p:sldId id="635" r:id="rId24"/>
    <p:sldId id="524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E6C4174-1976-40AD-B9E5-FB0E3ED6F48E}">
          <p14:sldIdLst/>
        </p14:section>
        <p14:section name="Introduction" id="{82085C8C-B7DB-4D58-B769-CDEA0637F21C}">
          <p14:sldIdLst>
            <p14:sldId id="603"/>
            <p14:sldId id="637"/>
            <p14:sldId id="638"/>
          </p14:sldIdLst>
        </p14:section>
        <p14:section name="SOP" id="{BB80C7DD-C49A-4B64-9EEC-1027E5097ECB}">
          <p14:sldIdLst>
            <p14:sldId id="626"/>
            <p14:sldId id="639"/>
            <p14:sldId id="640"/>
            <p14:sldId id="643"/>
            <p14:sldId id="646"/>
            <p14:sldId id="647"/>
            <p14:sldId id="649"/>
            <p14:sldId id="650"/>
            <p14:sldId id="651"/>
          </p14:sldIdLst>
        </p14:section>
        <p14:section name="Content" id="{82C4131A-5DC4-4680-AC94-785C83353721}">
          <p14:sldIdLst>
            <p14:sldId id="600"/>
            <p14:sldId id="591"/>
            <p14:sldId id="616"/>
            <p14:sldId id="612"/>
            <p14:sldId id="609"/>
            <p14:sldId id="613"/>
            <p14:sldId id="611"/>
            <p14:sldId id="614"/>
          </p14:sldIdLst>
        </p14:section>
        <p14:section name="ＦＡＱ" id="{86334EF1-ED25-4457-8CC2-F827C154383F}">
          <p14:sldIdLst>
            <p14:sldId id="648"/>
            <p14:sldId id="560"/>
            <p14:sldId id="635"/>
          </p14:sldIdLst>
        </p14:section>
        <p14:section name="The End" id="{5DD79237-2D09-42F8-9E96-B606D55A9D28}">
          <p14:sldIdLst>
            <p14:sldId id="5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CCFF"/>
    <a:srgbClr val="0073F2"/>
    <a:srgbClr val="057CFF"/>
    <a:srgbClr val="404040"/>
    <a:srgbClr val="D9D9D9"/>
    <a:srgbClr val="000000"/>
    <a:srgbClr val="FFFFFF"/>
    <a:srgbClr val="A6A6A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81025" autoAdjust="0"/>
  </p:normalViewPr>
  <p:slideViewPr>
    <p:cSldViewPr>
      <p:cViewPr>
        <p:scale>
          <a:sx n="80" d="100"/>
          <a:sy n="80" d="100"/>
        </p:scale>
        <p:origin x="-1122" y="18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3480"/>
    </p:cViewPr>
  </p:sorterViewPr>
  <p:notesViewPr>
    <p:cSldViewPr>
      <p:cViewPr varScale="1">
        <p:scale>
          <a:sx n="56" d="100"/>
          <a:sy n="56" d="100"/>
        </p:scale>
        <p:origin x="-288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E3BEB-D44F-4C48-9BB8-735E9473829B}" type="datetimeFigureOut">
              <a:rPr lang="zh-TW" altLang="en-US" smtClean="0"/>
              <a:t>2013/7/3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82CF1-07A5-43CC-94B6-790831D765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398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7EEB1-76C7-4C22-AD3F-7E9120BBDF25}" type="datetimeFigureOut">
              <a:rPr lang="zh-TW" altLang="en-US" smtClean="0"/>
              <a:t>2013/7/3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9E9F8-DF2C-4666-801B-474E74EF0B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73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E9F8-DF2C-4666-801B-474E74EF0B9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490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E9F8-DF2C-4666-801B-474E74EF0B9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8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9E9F8-DF2C-4666-801B-474E74EF0B9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80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03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 userDrawn="1"/>
        </p:nvCxnSpPr>
        <p:spPr>
          <a:xfrm>
            <a:off x="180000" y="483792"/>
            <a:ext cx="8784000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5"/>
          <p:cNvCxnSpPr/>
          <p:nvPr userDrawn="1"/>
        </p:nvCxnSpPr>
        <p:spPr>
          <a:xfrm>
            <a:off x="180488" y="1123156"/>
            <a:ext cx="8784000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63" descr="D:\M_Material\M_Logo\VivoBook 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0000" y="188640"/>
            <a:ext cx="1619458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O:\BVC_2012\2012_Asus Design Story Styleguide\ZENBOOK\Images\ASUS logo_white.png"/>
          <p:cNvPicPr>
            <a:picLocks noChangeAspect="1" noChangeArrowheads="1"/>
          </p:cNvPicPr>
          <p:nvPr userDrawn="1"/>
        </p:nvPicPr>
        <p:blipFill>
          <a:blip r:embed="rId3" cstate="print">
            <a:lum bright="-35000"/>
          </a:blip>
          <a:srcRect/>
          <a:stretch>
            <a:fillRect/>
          </a:stretch>
        </p:blipFill>
        <p:spPr bwMode="auto">
          <a:xfrm>
            <a:off x="7956000" y="195018"/>
            <a:ext cx="1008000" cy="209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24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8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直線接點 4"/>
          <p:cNvCxnSpPr/>
          <p:nvPr userDrawn="1"/>
        </p:nvCxnSpPr>
        <p:spPr>
          <a:xfrm>
            <a:off x="180000" y="483792"/>
            <a:ext cx="8784000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O:\BVC_2012\2012_Asus Design Story Styleguide\ZENBOOK\Images\ASUS logo_white.png"/>
          <p:cNvPicPr>
            <a:picLocks noChangeAspect="1" noChangeArrowheads="1"/>
          </p:cNvPicPr>
          <p:nvPr userDrawn="1"/>
        </p:nvPicPr>
        <p:blipFill>
          <a:blip r:embed="rId2" cstate="print">
            <a:lum bright="-35000"/>
          </a:blip>
          <a:srcRect/>
          <a:stretch>
            <a:fillRect/>
          </a:stretch>
        </p:blipFill>
        <p:spPr bwMode="auto">
          <a:xfrm>
            <a:off x="7956000" y="195018"/>
            <a:ext cx="1008000" cy="209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766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64930"/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564930"/>
              <a:t>2013/7/3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493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64930"/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56493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 descr="O:\BVC_2012\2012_Asus Design Story Styleguide\ZENBOOK\Images\ASUS logo_white.png"/>
          <p:cNvPicPr>
            <a:picLocks noChangeAspect="1" noChangeArrowheads="1"/>
          </p:cNvPicPr>
          <p:nvPr userDrawn="1"/>
        </p:nvPicPr>
        <p:blipFill>
          <a:blip r:embed="rId2" cstate="print">
            <a:lum bright="-35000"/>
          </a:blip>
          <a:srcRect/>
          <a:stretch>
            <a:fillRect/>
          </a:stretch>
        </p:blipFill>
        <p:spPr bwMode="auto">
          <a:xfrm>
            <a:off x="7956000" y="195018"/>
            <a:ext cx="1008000" cy="209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83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4" y="1600204"/>
            <a:ext cx="8229600" cy="4525962"/>
          </a:xfrm>
          <a:prstGeom prst="rect">
            <a:avLst/>
          </a:prstGeom>
        </p:spPr>
        <p:txBody>
          <a:bodyPr vert="horz" lIns="56493" tIns="28246" rIns="56493" bIns="28246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56493" tIns="28246" rIns="56493" bIns="2824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64930"/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564930"/>
              <a:t>2013/7/3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4" y="6356358"/>
            <a:ext cx="2895600" cy="365125"/>
          </a:xfrm>
          <a:prstGeom prst="rect">
            <a:avLst/>
          </a:prstGeom>
        </p:spPr>
        <p:txBody>
          <a:bodyPr vert="horz" lIns="56493" tIns="28246" rIns="56493" bIns="28246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6493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4" y="6356358"/>
            <a:ext cx="2133600" cy="365125"/>
          </a:xfrm>
          <a:prstGeom prst="rect">
            <a:avLst/>
          </a:prstGeom>
        </p:spPr>
        <p:txBody>
          <a:bodyPr vert="horz" lIns="56493" tIns="28246" rIns="56493" bIns="28246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64930"/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56493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D:\M_Material\Ref_Wallpaper\K6_Wallpaper_02_bg_1366x76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160229"/>
              </p:ext>
            </p:extLst>
          </p:nvPr>
        </p:nvGraphicFramePr>
        <p:xfrm>
          <a:off x="-1" y="0"/>
          <a:ext cx="914400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02" name="Image" r:id="rId9" imgW="9143244" imgH="6875720" progId="">
                  <p:embed/>
                </p:oleObj>
              </mc:Choice>
              <mc:Fallback>
                <p:oleObj name="Image" r:id="rId9" imgW="9143244" imgH="6875720" progId="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9144001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471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3" r:id="rId3"/>
    <p:sldLayoutId id="2147483694" r:id="rId4"/>
    <p:sldLayoutId id="2147483695" r:id="rId5"/>
  </p:sldLayoutIdLst>
  <p:timing>
    <p:tnLst>
      <p:par>
        <p:cTn id="1" dur="indefinite" restart="never" nodeType="tmRoot"/>
      </p:par>
    </p:tnLst>
  </p:timing>
  <p:txStyles>
    <p:titleStyle>
      <a:lvl1pPr algn="ctr" defTabSz="56493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849" indent="-211849" algn="l" defTabSz="564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76540" algn="l" defTabSz="56493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06162" indent="-141232" algn="l" defTabSz="56493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8628" indent="-141232" algn="l" defTabSz="56493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71092" indent="-141232" algn="l" defTabSz="56493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53557" indent="-141232" algn="l" defTabSz="56493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2" indent="-141232" algn="l" defTabSz="56493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18487" indent="-141232" algn="l" defTabSz="56493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00951" indent="-141232" algn="l" defTabSz="56493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5649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2465" algn="l" defTabSz="5649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64930" algn="l" defTabSz="5649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47394" algn="l" defTabSz="5649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29860" algn="l" defTabSz="5649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2325" algn="l" defTabSz="5649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94790" algn="l" defTabSz="5649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77254" algn="l" defTabSz="5649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59719" algn="l" defTabSz="5649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sus.com/microsite/dem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125413" y="2565400"/>
            <a:ext cx="89646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742950" indent="-742950">
              <a:defRPr/>
            </a:pPr>
            <a:r>
              <a:rPr lang="en-US" altLang="zh-TW" sz="4000" dirty="0" smtClean="0">
                <a:solidFill>
                  <a:schemeClr val="bg1"/>
                </a:solidFill>
                <a:latin typeface="HelveticaNeueLT Pro 25 UltLt" pitchFamily="34" charset="0"/>
              </a:rPr>
              <a:t>ASUS Demo App - Introduction</a:t>
            </a:r>
          </a:p>
          <a:p>
            <a:pPr marL="742950" indent="-742950">
              <a:defRPr/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                ASUS Demo App Purpose 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In-Store Introduction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Language Support List</a:t>
            </a:r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  <a:latin typeface="HelveticaNeueLT Pro 25 UltLt" pitchFamily="34" charset="0"/>
              <a:cs typeface="Arial" pitchFamily="34" charset="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192088" y="2565400"/>
            <a:ext cx="8785225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15900" y="3489325"/>
            <a:ext cx="8785225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4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9618" y="404664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>
                <a:solidFill>
                  <a:schemeClr val="bg1"/>
                </a:solidFill>
                <a:latin typeface="HelveticaNeueLT Pro 25 UltLt" pitchFamily="34" charset="0"/>
              </a:rPr>
              <a:t>Set </a:t>
            </a:r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Up – </a:t>
            </a:r>
            <a:r>
              <a:rPr lang="en-US" altLang="zh-TW" sz="5000" dirty="0" smtClean="0">
                <a:solidFill>
                  <a:srgbClr val="00B0F0"/>
                </a:solidFill>
                <a:latin typeface="HelveticaNeueLT Pro 25 UltLt" pitchFamily="34" charset="0"/>
              </a:rPr>
              <a:t>Price Info </a:t>
            </a:r>
            <a:endParaRPr lang="zh-TW" altLang="en-US" sz="5000" baseline="30000" dirty="0">
              <a:solidFill>
                <a:srgbClr val="00B0F0"/>
              </a:solidFill>
              <a:latin typeface="HelveticaNeueLT Pro 25 UltLt" pitchFamily="34" charset="0"/>
            </a:endParaRPr>
          </a:p>
        </p:txBody>
      </p:sp>
      <p:cxnSp>
        <p:nvCxnSpPr>
          <p:cNvPr id="10" name="直線接點 9"/>
          <p:cNvCxnSpPr/>
          <p:nvPr/>
        </p:nvCxnSpPr>
        <p:spPr bwMode="auto">
          <a:xfrm>
            <a:off x="175573" y="1153843"/>
            <a:ext cx="8783638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150021" y="200447"/>
            <a:ext cx="7751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Overview  | 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Videos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Specs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Features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>
                <a:solidFill>
                  <a:schemeClr val="bg1"/>
                </a:solidFill>
                <a:latin typeface="HelveticaNeueLT Pro 25 UltLt" pitchFamily="34" charset="0"/>
                <a:cs typeface="Arial" pitchFamily="34" charset="0"/>
              </a:rPr>
              <a:t>Price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 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Related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Models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Accessories</a:t>
            </a:r>
            <a:endParaRPr lang="zh-TW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NeueLT Pro 55 Roman" pitchFamily="34" charset="0"/>
              <a:cs typeface="Arial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1520" y="1484784"/>
            <a:ext cx="8762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057CFF"/>
                </a:solidFill>
                <a:latin typeface="HelveticaNeueLT Pro 55 Roman" pitchFamily="34" charset="0"/>
              </a:rPr>
              <a:t>Price</a:t>
            </a:r>
            <a:r>
              <a:rPr lang="en-US" altLang="zh-TW" sz="2400" dirty="0" smtClean="0">
                <a:solidFill>
                  <a:schemeClr val="bg1"/>
                </a:solidFill>
                <a:latin typeface="HelveticaNeueLT Pro 55 Roman" pitchFamily="34" charset="0"/>
              </a:rPr>
              <a:t> </a:t>
            </a:r>
            <a:r>
              <a:rPr lang="en-US" altLang="zh-TW" sz="2400" dirty="0">
                <a:solidFill>
                  <a:schemeClr val="bg1"/>
                </a:solidFill>
                <a:latin typeface="HelveticaNeueLT Pro 55 Roman" pitchFamily="34" charset="0"/>
              </a:rPr>
              <a:t>info within </a:t>
            </a:r>
            <a:r>
              <a:rPr lang="en-US" altLang="zh-TW" sz="2400" dirty="0">
                <a:solidFill>
                  <a:srgbClr val="057CFF"/>
                </a:solidFill>
                <a:latin typeface="HelveticaNeueLT Pro 55 Roman" pitchFamily="34" charset="0"/>
              </a:rPr>
              <a:t>assigned period </a:t>
            </a:r>
            <a:r>
              <a:rPr lang="en-US" altLang="zh-TW" sz="2400" dirty="0" smtClean="0">
                <a:solidFill>
                  <a:schemeClr val="bg1"/>
                </a:solidFill>
                <a:latin typeface="HelveticaNeueLT Pro 55 Roman" pitchFamily="34" charset="0"/>
              </a:rPr>
              <a:t>can be customized  on “settings”         page</a:t>
            </a:r>
            <a:endParaRPr lang="zh-TW" altLang="en-US" sz="2400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3117116" y="3717032"/>
            <a:ext cx="806812" cy="648072"/>
          </a:xfrm>
          <a:prstGeom prst="rightArrow">
            <a:avLst/>
          </a:prstGeom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10" y="1860506"/>
            <a:ext cx="504056" cy="564063"/>
          </a:xfrm>
          <a:prstGeom prst="rect">
            <a:avLst/>
          </a:prstGeom>
          <a:noFill/>
          <a:ln w="9525">
            <a:solidFill>
              <a:srgbClr val="0073F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2" y="2424569"/>
            <a:ext cx="4988078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9" y="4096986"/>
            <a:ext cx="2561486" cy="264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2"/>
          <p:cNvSpPr/>
          <p:nvPr/>
        </p:nvSpPr>
        <p:spPr>
          <a:xfrm>
            <a:off x="401389" y="4444689"/>
            <a:ext cx="1753921" cy="784511"/>
          </a:xfrm>
          <a:prstGeom prst="rect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2"/>
          <p:cNvSpPr/>
          <p:nvPr/>
        </p:nvSpPr>
        <p:spPr>
          <a:xfrm>
            <a:off x="4139952" y="3572994"/>
            <a:ext cx="1466822" cy="784511"/>
          </a:xfrm>
          <a:prstGeom prst="rect">
            <a:avLst/>
          </a:prstGeom>
          <a:noFill/>
          <a:ln w="38100">
            <a:solidFill>
              <a:srgbClr val="057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5701"/>
            <a:ext cx="2542289" cy="15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4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87"/>
          <a:stretch/>
        </p:blipFill>
        <p:spPr bwMode="auto">
          <a:xfrm>
            <a:off x="4355975" y="2132856"/>
            <a:ext cx="3700527" cy="195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2"/>
          <a:stretch/>
        </p:blipFill>
        <p:spPr bwMode="auto">
          <a:xfrm>
            <a:off x="4384708" y="4495460"/>
            <a:ext cx="3698602" cy="195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9618" y="404664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Set </a:t>
            </a:r>
            <a:r>
              <a:rPr lang="en-US" altLang="zh-TW" sz="5000" dirty="0">
                <a:solidFill>
                  <a:schemeClr val="bg1"/>
                </a:solidFill>
                <a:latin typeface="HelveticaNeueLT Pro 25 UltLt" pitchFamily="34" charset="0"/>
              </a:rPr>
              <a:t>Up </a:t>
            </a:r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– </a:t>
            </a:r>
            <a:r>
              <a:rPr lang="en-US" altLang="zh-TW" sz="5000" dirty="0" smtClean="0">
                <a:solidFill>
                  <a:srgbClr val="00B0F0"/>
                </a:solidFill>
                <a:latin typeface="HelveticaNeueLT Pro 25 UltLt" pitchFamily="34" charset="0"/>
              </a:rPr>
              <a:t>Model Info</a:t>
            </a:r>
            <a:endParaRPr lang="zh-TW" altLang="en-US" sz="5000" baseline="30000" dirty="0">
              <a:solidFill>
                <a:srgbClr val="00B0F0"/>
              </a:solidFill>
              <a:latin typeface="HelveticaNeueLT Pro 25 UltLt" pitchFamily="34" charset="0"/>
            </a:endParaRPr>
          </a:p>
        </p:txBody>
      </p:sp>
      <p:cxnSp>
        <p:nvCxnSpPr>
          <p:cNvPr id="10" name="直線接點 9"/>
          <p:cNvCxnSpPr/>
          <p:nvPr/>
        </p:nvCxnSpPr>
        <p:spPr bwMode="auto">
          <a:xfrm>
            <a:off x="175573" y="1153843"/>
            <a:ext cx="8783638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50021" y="200447"/>
            <a:ext cx="7751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 Overview  | 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Videos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Specs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Features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Price  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</a:t>
            </a:r>
            <a:r>
              <a:rPr lang="en-US" altLang="zh-TW" sz="1200" dirty="0" smtClean="0">
                <a:solidFill>
                  <a:schemeClr val="bg1"/>
                </a:solidFill>
                <a:latin typeface="HelveticaNeueLT Pro 25 UltLt" pitchFamily="34" charset="0"/>
              </a:rPr>
              <a:t>Related </a:t>
            </a:r>
            <a:r>
              <a:rPr lang="en-US" altLang="zh-TW" sz="1200" dirty="0">
                <a:solidFill>
                  <a:schemeClr val="bg1"/>
                </a:solidFill>
                <a:latin typeface="HelveticaNeueLT Pro 25 UltLt" pitchFamily="34" charset="0"/>
              </a:rPr>
              <a:t>Models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Accessories</a:t>
            </a:r>
            <a:endParaRPr lang="zh-TW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NeueLT Pro 55 Roman" pitchFamily="34" charset="0"/>
              <a:cs typeface="Arial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23528" y="1412776"/>
            <a:ext cx="863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bg1"/>
                </a:solidFill>
                <a:latin typeface="HelveticaNeueLT Pro 55 Roman" pitchFamily="34" charset="0"/>
              </a:rPr>
              <a:t>Select models at the “settings”         page</a:t>
            </a:r>
            <a:endParaRPr lang="zh-TW" altLang="en-US" sz="2400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9" y="3805835"/>
            <a:ext cx="2561486" cy="2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向右箭號 1"/>
          <p:cNvSpPr/>
          <p:nvPr/>
        </p:nvSpPr>
        <p:spPr>
          <a:xfrm>
            <a:off x="3347864" y="3811485"/>
            <a:ext cx="815761" cy="648072"/>
          </a:xfrm>
          <a:prstGeom prst="rightArrow">
            <a:avLst/>
          </a:prstGeom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504056" cy="564063"/>
          </a:xfrm>
          <a:prstGeom prst="rect">
            <a:avLst/>
          </a:prstGeom>
          <a:noFill/>
          <a:ln w="9525">
            <a:solidFill>
              <a:srgbClr val="0073F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87"/>
          <a:stretch/>
        </p:blipFill>
        <p:spPr bwMode="auto">
          <a:xfrm>
            <a:off x="4353853" y="2145763"/>
            <a:ext cx="408255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2"/>
          <a:stretch/>
        </p:blipFill>
        <p:spPr bwMode="auto">
          <a:xfrm>
            <a:off x="4355975" y="4508368"/>
            <a:ext cx="4080432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2542289" cy="15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矩形 12"/>
          <p:cNvSpPr/>
          <p:nvPr/>
        </p:nvSpPr>
        <p:spPr>
          <a:xfrm>
            <a:off x="395536" y="5102556"/>
            <a:ext cx="1074267" cy="1396205"/>
          </a:xfrm>
          <a:prstGeom prst="rect">
            <a:avLst/>
          </a:prstGeom>
          <a:noFill/>
          <a:ln w="38100">
            <a:solidFill>
              <a:srgbClr val="057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9618" y="404664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>
                <a:solidFill>
                  <a:schemeClr val="bg1"/>
                </a:solidFill>
                <a:latin typeface="HelveticaNeueLT Pro 25 UltLt" pitchFamily="34" charset="0"/>
              </a:rPr>
              <a:t>Set Up – </a:t>
            </a:r>
            <a:r>
              <a:rPr lang="en-US" altLang="zh-TW" sz="5000" dirty="0" smtClean="0">
                <a:solidFill>
                  <a:srgbClr val="00B0F0"/>
                </a:solidFill>
                <a:latin typeface="HelveticaNeueLT Pro 25 UltLt" pitchFamily="34" charset="0"/>
              </a:rPr>
              <a:t>Accessory Info</a:t>
            </a:r>
            <a:endParaRPr lang="zh-TW" altLang="en-US" sz="5000" baseline="30000" dirty="0">
              <a:solidFill>
                <a:srgbClr val="00B0F0"/>
              </a:solidFill>
              <a:latin typeface="HelveticaNeueLT Pro 25 UltLt" pitchFamily="34" charset="0"/>
            </a:endParaRPr>
          </a:p>
        </p:txBody>
      </p:sp>
      <p:cxnSp>
        <p:nvCxnSpPr>
          <p:cNvPr id="10" name="直線接點 9"/>
          <p:cNvCxnSpPr/>
          <p:nvPr/>
        </p:nvCxnSpPr>
        <p:spPr bwMode="auto">
          <a:xfrm>
            <a:off x="175573" y="1153843"/>
            <a:ext cx="8783638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150021" y="200447"/>
            <a:ext cx="7751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Overview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|  Videos  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Specs  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Features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Price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|  Related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Models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</a:t>
            </a:r>
            <a:r>
              <a:rPr lang="en-US" altLang="zh-TW" sz="1200" dirty="0" smtClean="0">
                <a:solidFill>
                  <a:schemeClr val="bg1"/>
                </a:solidFill>
                <a:latin typeface="HelveticaNeueLT Pro 25 UltLt" pitchFamily="34" charset="0"/>
              </a:rPr>
              <a:t>Accessories</a:t>
            </a:r>
            <a:endParaRPr lang="zh-TW" altLang="en-US" sz="1200" dirty="0">
              <a:solidFill>
                <a:schemeClr val="bg1"/>
              </a:solidFill>
              <a:latin typeface="HelveticaNeueLT Pro 25 UltLt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75576" y="1412776"/>
            <a:ext cx="878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bg1"/>
                </a:solidFill>
                <a:latin typeface="HelveticaNeueLT Pro 55 Roman" pitchFamily="34" charset="0"/>
              </a:rPr>
              <a:t>Select accessory models on “settings”        page</a:t>
            </a:r>
            <a:endParaRPr lang="zh-TW" altLang="en-US" sz="2400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52769"/>
            <a:ext cx="504056" cy="564063"/>
          </a:xfrm>
          <a:prstGeom prst="rect">
            <a:avLst/>
          </a:prstGeom>
          <a:noFill/>
          <a:ln w="9525">
            <a:solidFill>
              <a:srgbClr val="0073F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9" y="3805835"/>
            <a:ext cx="2561486" cy="2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2"/>
          <p:cNvSpPr/>
          <p:nvPr/>
        </p:nvSpPr>
        <p:spPr>
          <a:xfrm>
            <a:off x="1660198" y="5102556"/>
            <a:ext cx="1074267" cy="1396205"/>
          </a:xfrm>
          <a:prstGeom prst="rect">
            <a:avLst/>
          </a:prstGeom>
          <a:noFill/>
          <a:ln w="38100">
            <a:solidFill>
              <a:srgbClr val="057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84" y="2107649"/>
            <a:ext cx="384156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84" y="4367252"/>
            <a:ext cx="384156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向右箭號 1"/>
          <p:cNvSpPr/>
          <p:nvPr/>
        </p:nvSpPr>
        <p:spPr>
          <a:xfrm>
            <a:off x="3539720" y="3943613"/>
            <a:ext cx="815761" cy="648072"/>
          </a:xfrm>
          <a:prstGeom prst="rightArrow">
            <a:avLst/>
          </a:prstGeom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2542289" cy="15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0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3"/>
          <p:cNvSpPr txBox="1">
            <a:spLocks noChangeArrowheads="1"/>
          </p:cNvSpPr>
          <p:nvPr/>
        </p:nvSpPr>
        <p:spPr bwMode="auto">
          <a:xfrm>
            <a:off x="179389" y="2671763"/>
            <a:ext cx="89646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defRPr/>
            </a:pPr>
            <a:r>
              <a:rPr lang="en-US" altLang="zh-TW" sz="4000" dirty="0" smtClean="0">
                <a:solidFill>
                  <a:prstClr val="white"/>
                </a:solidFill>
                <a:latin typeface="HelveticaNeueLT Pro 25 UltLt" pitchFamily="34" charset="0"/>
                <a:ea typeface="新細明體" pitchFamily="18" charset="-120"/>
              </a:rPr>
              <a:t>04. ASUS Demo App Content</a:t>
            </a:r>
            <a:endParaRPr lang="en-US" altLang="zh-TW" sz="4000" dirty="0">
              <a:solidFill>
                <a:prstClr val="white"/>
              </a:solidFill>
              <a:latin typeface="HelveticaNeueLT Pro 25 UltLt" pitchFamily="34" charset="0"/>
              <a:ea typeface="新細明體" pitchFamily="18" charset="-120"/>
            </a:endParaRPr>
          </a:p>
          <a:p>
            <a:pPr>
              <a:defRPr/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ea typeface="新細明體" pitchFamily="18" charset="-120"/>
                <a:cs typeface="Arial" pitchFamily="34" charset="0"/>
              </a:rPr>
              <a:t>                 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Overview  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Videos 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Specs| 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Features 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Price | 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Related 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Models 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Accessories</a:t>
            </a:r>
            <a:endParaRPr lang="en-US" altLang="zh-TW" sz="1400" dirty="0">
              <a:solidFill>
                <a:prstClr val="white"/>
              </a:solidFill>
              <a:latin typeface="HelveticaNeueLT Pro 25 UltLt" pitchFamily="34" charset="0"/>
              <a:ea typeface="新細明體" pitchFamily="18" charset="-120"/>
            </a:endParaRPr>
          </a:p>
        </p:txBody>
      </p:sp>
      <p:cxnSp>
        <p:nvCxnSpPr>
          <p:cNvPr id="3" name="直線接點 2"/>
          <p:cNvCxnSpPr/>
          <p:nvPr/>
        </p:nvCxnSpPr>
        <p:spPr>
          <a:xfrm>
            <a:off x="179388" y="2681288"/>
            <a:ext cx="8785225" cy="158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>
            <a:off x="182563" y="3595688"/>
            <a:ext cx="8785225" cy="158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2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50021" y="200447"/>
            <a:ext cx="7751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</a:t>
            </a:r>
            <a:r>
              <a:rPr lang="en-US" altLang="zh-TW" sz="1200" dirty="0">
                <a:solidFill>
                  <a:schemeClr val="bg1"/>
                </a:solidFill>
                <a:latin typeface="HelveticaNeueLT Pro 25 UltLt" pitchFamily="34" charset="0"/>
                <a:cs typeface="Arial" pitchFamily="34" charset="0"/>
              </a:rPr>
              <a:t>Overview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 | 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Videos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Specs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Features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Price  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Related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Models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Accessories</a:t>
            </a:r>
            <a:endParaRPr lang="zh-TW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NeueLT Pro 55 Roman" pitchFamily="34" charset="0"/>
              <a:cs typeface="Arial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9618" y="404664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Overview</a:t>
            </a:r>
            <a:endParaRPr lang="zh-TW" altLang="en-US" sz="5000" baseline="30000" dirty="0">
              <a:solidFill>
                <a:schemeClr val="bg1"/>
              </a:solidFill>
              <a:latin typeface="HelveticaNeueLT Pro 25 UltLt" pitchFamily="34" charset="0"/>
            </a:endParaRPr>
          </a:p>
        </p:txBody>
      </p:sp>
      <p:cxnSp>
        <p:nvCxnSpPr>
          <p:cNvPr id="10" name="直線接點 9"/>
          <p:cNvCxnSpPr/>
          <p:nvPr/>
        </p:nvCxnSpPr>
        <p:spPr bwMode="auto">
          <a:xfrm>
            <a:off x="175573" y="1153843"/>
            <a:ext cx="8783638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704856" cy="433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9618" y="404664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1. Videos </a:t>
            </a:r>
            <a:endParaRPr lang="zh-TW" altLang="en-US" sz="5000" baseline="30000" dirty="0">
              <a:solidFill>
                <a:schemeClr val="bg1"/>
              </a:solidFill>
              <a:latin typeface="HelveticaNeueLT Pro 25 UltLt" pitchFamily="34" charset="0"/>
            </a:endParaRPr>
          </a:p>
        </p:txBody>
      </p:sp>
      <p:cxnSp>
        <p:nvCxnSpPr>
          <p:cNvPr id="10" name="直線接點 9"/>
          <p:cNvCxnSpPr/>
          <p:nvPr/>
        </p:nvCxnSpPr>
        <p:spPr bwMode="auto">
          <a:xfrm>
            <a:off x="175573" y="1153843"/>
            <a:ext cx="8783638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150021" y="200447"/>
            <a:ext cx="7751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Overview  |  </a:t>
            </a:r>
            <a:r>
              <a:rPr lang="en-US" altLang="zh-TW" sz="1200" dirty="0" smtClean="0">
                <a:solidFill>
                  <a:schemeClr val="bg1"/>
                </a:solidFill>
                <a:latin typeface="HelveticaNeueLT Pro 25 UltLt" pitchFamily="34" charset="0"/>
                <a:cs typeface="Arial" pitchFamily="34" charset="0"/>
              </a:rPr>
              <a:t>Videos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Specs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Features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Price  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Related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Models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Accessories</a:t>
            </a:r>
            <a:endParaRPr lang="zh-TW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NeueLT Pro 55 Roman" pitchFamily="34" charset="0"/>
              <a:cs typeface="Arial" pitchFamily="34" charset="0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41"/>
          <a:stretch/>
        </p:blipFill>
        <p:spPr bwMode="auto">
          <a:xfrm>
            <a:off x="6561461" y="3873321"/>
            <a:ext cx="2332800" cy="13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4924"/>
          <a:stretch/>
        </p:blipFill>
        <p:spPr bwMode="auto">
          <a:xfrm>
            <a:off x="6561461" y="5460853"/>
            <a:ext cx="2332800" cy="132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0" r="34864"/>
          <a:stretch/>
        </p:blipFill>
        <p:spPr bwMode="auto">
          <a:xfrm>
            <a:off x="4049118" y="2204864"/>
            <a:ext cx="2332800" cy="131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4"/>
          <a:stretch/>
        </p:blipFill>
        <p:spPr bwMode="auto">
          <a:xfrm>
            <a:off x="6561461" y="2204864"/>
            <a:ext cx="2332800" cy="132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38"/>
          <a:stretch/>
        </p:blipFill>
        <p:spPr bwMode="auto">
          <a:xfrm>
            <a:off x="4049118" y="3873321"/>
            <a:ext cx="2332800" cy="131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4"/>
          <a:stretch/>
        </p:blipFill>
        <p:spPr bwMode="auto">
          <a:xfrm>
            <a:off x="4049118" y="5460853"/>
            <a:ext cx="2332800" cy="130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左大括弧 8"/>
          <p:cNvSpPr/>
          <p:nvPr/>
        </p:nvSpPr>
        <p:spPr>
          <a:xfrm>
            <a:off x="3557902" y="2132855"/>
            <a:ext cx="468000" cy="4671705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rgbClr val="0073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2"/>
          <p:cNvSpPr txBox="1"/>
          <p:nvPr/>
        </p:nvSpPr>
        <p:spPr>
          <a:xfrm>
            <a:off x="251520" y="1268760"/>
            <a:ext cx="8635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bg1"/>
                </a:solidFill>
                <a:latin typeface="HelveticaNeueLT Pro 55 Roman" pitchFamily="34" charset="0"/>
              </a:rPr>
              <a:t>Different scenarios with ASUS TAICHI in one’ daily life are well elaborated each episode of 1 min-long.</a:t>
            </a:r>
            <a:endParaRPr lang="zh-TW" altLang="en-US" sz="2400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9" y="3480621"/>
            <a:ext cx="3216464" cy="197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2"/>
          <p:cNvSpPr/>
          <p:nvPr/>
        </p:nvSpPr>
        <p:spPr>
          <a:xfrm>
            <a:off x="150021" y="3480621"/>
            <a:ext cx="1325635" cy="1976172"/>
          </a:xfrm>
          <a:prstGeom prst="rect">
            <a:avLst/>
          </a:prstGeom>
          <a:noFill/>
          <a:ln w="38100">
            <a:solidFill>
              <a:srgbClr val="057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2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9618" y="404664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2.Specs</a:t>
            </a:r>
            <a:endParaRPr lang="zh-TW" altLang="en-US" sz="5000" baseline="30000" dirty="0">
              <a:solidFill>
                <a:schemeClr val="bg1"/>
              </a:solidFill>
              <a:latin typeface="HelveticaNeueLT Pro 25 UltLt" pitchFamily="34" charset="0"/>
            </a:endParaRPr>
          </a:p>
        </p:txBody>
      </p:sp>
      <p:cxnSp>
        <p:nvCxnSpPr>
          <p:cNvPr id="10" name="直線接點 9"/>
          <p:cNvCxnSpPr/>
          <p:nvPr/>
        </p:nvCxnSpPr>
        <p:spPr bwMode="auto">
          <a:xfrm>
            <a:off x="175573" y="1153843"/>
            <a:ext cx="8783638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150021" y="200447"/>
            <a:ext cx="7751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Overview  | 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Videos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 smtClean="0">
                <a:solidFill>
                  <a:schemeClr val="bg1"/>
                </a:solidFill>
                <a:latin typeface="HelveticaNeueLT Pro 25 UltLt" pitchFamily="34" charset="0"/>
                <a:cs typeface="Arial" pitchFamily="34" charset="0"/>
              </a:rPr>
              <a:t>Specs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Features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Price  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Related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Models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Accessories</a:t>
            </a:r>
            <a:endParaRPr lang="zh-TW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NeueLT Pro 55 Roman" pitchFamily="34" charset="0"/>
              <a:cs typeface="Arial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3528" y="1484784"/>
            <a:ext cx="863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057CFF"/>
                </a:solidFill>
                <a:latin typeface="HelveticaNeueLT Pro 55 Roman" pitchFamily="34" charset="0"/>
              </a:rPr>
              <a:t>Model name </a:t>
            </a:r>
            <a:r>
              <a:rPr lang="en-US" altLang="zh-TW" sz="2400" dirty="0" smtClean="0">
                <a:solidFill>
                  <a:schemeClr val="bg1"/>
                </a:solidFill>
                <a:latin typeface="HelveticaNeueLT Pro 55 Roman" pitchFamily="34" charset="0"/>
              </a:rPr>
              <a:t>can </a:t>
            </a:r>
            <a:r>
              <a:rPr lang="en-US" altLang="zh-TW" sz="2400" dirty="0">
                <a:solidFill>
                  <a:schemeClr val="bg1"/>
                </a:solidFill>
                <a:latin typeface="HelveticaNeueLT Pro 55 Roman" pitchFamily="34" charset="0"/>
              </a:rPr>
              <a:t>be </a:t>
            </a:r>
            <a:r>
              <a:rPr lang="en-US" altLang="zh-TW" sz="2400" dirty="0" smtClean="0">
                <a:solidFill>
                  <a:schemeClr val="bg1"/>
                </a:solidFill>
                <a:latin typeface="HelveticaNeueLT Pro 55 Roman" pitchFamily="34" charset="0"/>
              </a:rPr>
              <a:t>customized at the “settings”     page</a:t>
            </a:r>
            <a:endParaRPr lang="zh-TW" altLang="en-US" sz="2400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57" y="2756065"/>
            <a:ext cx="5198916" cy="292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左大括弧 8"/>
          <p:cNvSpPr/>
          <p:nvPr/>
        </p:nvSpPr>
        <p:spPr>
          <a:xfrm>
            <a:off x="3383920" y="2564904"/>
            <a:ext cx="468000" cy="3294396"/>
          </a:xfrm>
          <a:prstGeom prst="leftBrace">
            <a:avLst/>
          </a:prstGeom>
          <a:ln w="19050">
            <a:solidFill>
              <a:srgbClr val="0073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362586"/>
            <a:ext cx="504056" cy="564063"/>
          </a:xfrm>
          <a:prstGeom prst="rect">
            <a:avLst/>
          </a:prstGeom>
          <a:noFill/>
          <a:ln w="9525">
            <a:solidFill>
              <a:srgbClr val="0073F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1" y="3229579"/>
            <a:ext cx="3216464" cy="197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2"/>
          <p:cNvSpPr/>
          <p:nvPr/>
        </p:nvSpPr>
        <p:spPr>
          <a:xfrm>
            <a:off x="1403648" y="3229579"/>
            <a:ext cx="1325635" cy="752036"/>
          </a:xfrm>
          <a:prstGeom prst="rect">
            <a:avLst/>
          </a:prstGeom>
          <a:noFill/>
          <a:ln w="38100">
            <a:solidFill>
              <a:srgbClr val="057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8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9618" y="404664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3. Features </a:t>
            </a:r>
            <a:endParaRPr lang="zh-TW" altLang="en-US" sz="5000" baseline="30000" dirty="0">
              <a:solidFill>
                <a:schemeClr val="bg1"/>
              </a:solidFill>
              <a:latin typeface="HelveticaNeueLT Pro 25 UltLt" pitchFamily="34" charset="0"/>
            </a:endParaRPr>
          </a:p>
        </p:txBody>
      </p:sp>
      <p:cxnSp>
        <p:nvCxnSpPr>
          <p:cNvPr id="10" name="直線接點 9"/>
          <p:cNvCxnSpPr/>
          <p:nvPr/>
        </p:nvCxnSpPr>
        <p:spPr bwMode="auto">
          <a:xfrm>
            <a:off x="175573" y="1153843"/>
            <a:ext cx="8783638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150021" y="200447"/>
            <a:ext cx="7751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Overview  | 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Videos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Specs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 smtClean="0">
                <a:solidFill>
                  <a:schemeClr val="bg1"/>
                </a:solidFill>
                <a:latin typeface="HelveticaNeueLT Pro 25 UltLt" pitchFamily="34" charset="0"/>
              </a:rPr>
              <a:t>Features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Price  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Related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Models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Accessories</a:t>
            </a:r>
            <a:endParaRPr lang="zh-TW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NeueLT Pro 55 Roman" pitchFamily="34" charset="0"/>
              <a:cs typeface="Arial" pitchFamily="34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52" y="2420888"/>
            <a:ext cx="2235939" cy="12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06" y="2420888"/>
            <a:ext cx="2200716" cy="12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73" y="4010132"/>
            <a:ext cx="2227949" cy="12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32" y="5463349"/>
            <a:ext cx="2206259" cy="12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836" y="4010132"/>
            <a:ext cx="2177355" cy="12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111" y="5463349"/>
            <a:ext cx="2181411" cy="12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左大括弧 8"/>
          <p:cNvSpPr/>
          <p:nvPr/>
        </p:nvSpPr>
        <p:spPr>
          <a:xfrm>
            <a:off x="3602953" y="2203138"/>
            <a:ext cx="468000" cy="4513011"/>
          </a:xfrm>
          <a:prstGeom prst="leftBrace">
            <a:avLst/>
          </a:prstGeom>
          <a:ln w="19050">
            <a:solidFill>
              <a:srgbClr val="0073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2"/>
          <p:cNvSpPr txBox="1"/>
          <p:nvPr/>
        </p:nvSpPr>
        <p:spPr>
          <a:xfrm>
            <a:off x="251520" y="1268760"/>
            <a:ext cx="8635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bg1"/>
                </a:solidFill>
                <a:latin typeface="HelveticaNeueLT Pro 55 Roman" pitchFamily="34" charset="0"/>
              </a:rPr>
              <a:t>Illustrate unique form factor and switching between 4 modes with exclusive TAICHI key </a:t>
            </a:r>
            <a:endParaRPr lang="zh-TW" altLang="en-US" sz="2400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9" y="3480621"/>
            <a:ext cx="3216464" cy="197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2"/>
          <p:cNvSpPr/>
          <p:nvPr/>
        </p:nvSpPr>
        <p:spPr>
          <a:xfrm>
            <a:off x="1475656" y="4261547"/>
            <a:ext cx="1296144" cy="1195246"/>
          </a:xfrm>
          <a:prstGeom prst="rect">
            <a:avLst/>
          </a:prstGeom>
          <a:noFill/>
          <a:ln w="38100">
            <a:solidFill>
              <a:srgbClr val="057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0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9618" y="404664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4. Price</a:t>
            </a:r>
            <a:endParaRPr lang="zh-TW" altLang="en-US" sz="5000" baseline="30000" dirty="0">
              <a:solidFill>
                <a:schemeClr val="bg1"/>
              </a:solidFill>
              <a:latin typeface="HelveticaNeueLT Pro 25 UltLt" pitchFamily="34" charset="0"/>
            </a:endParaRPr>
          </a:p>
        </p:txBody>
      </p:sp>
      <p:cxnSp>
        <p:nvCxnSpPr>
          <p:cNvPr id="10" name="直線接點 9"/>
          <p:cNvCxnSpPr/>
          <p:nvPr/>
        </p:nvCxnSpPr>
        <p:spPr bwMode="auto">
          <a:xfrm>
            <a:off x="175573" y="1153843"/>
            <a:ext cx="8783638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150021" y="200447"/>
            <a:ext cx="7751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Overview  | 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Videos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Specs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Features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>
                <a:solidFill>
                  <a:schemeClr val="bg1"/>
                </a:solidFill>
                <a:latin typeface="HelveticaNeueLT Pro 25 UltLt" pitchFamily="34" charset="0"/>
                <a:cs typeface="Arial" pitchFamily="34" charset="0"/>
              </a:rPr>
              <a:t>Price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 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Related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Models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Accessories</a:t>
            </a:r>
            <a:endParaRPr lang="zh-TW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NeueLT Pro 55 Roman" pitchFamily="34" charset="0"/>
              <a:cs typeface="Arial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1520" y="1484784"/>
            <a:ext cx="8762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057CFF"/>
                </a:solidFill>
                <a:latin typeface="HelveticaNeueLT Pro 55 Roman" pitchFamily="34" charset="0"/>
              </a:rPr>
              <a:t>Price</a:t>
            </a:r>
            <a:r>
              <a:rPr lang="en-US" altLang="zh-TW" sz="2400" dirty="0" smtClean="0">
                <a:solidFill>
                  <a:schemeClr val="bg1"/>
                </a:solidFill>
                <a:latin typeface="HelveticaNeueLT Pro 55 Roman" pitchFamily="34" charset="0"/>
              </a:rPr>
              <a:t> </a:t>
            </a:r>
            <a:r>
              <a:rPr lang="en-US" altLang="zh-TW" sz="2400" dirty="0">
                <a:solidFill>
                  <a:schemeClr val="bg1"/>
                </a:solidFill>
                <a:latin typeface="HelveticaNeueLT Pro 55 Roman" pitchFamily="34" charset="0"/>
              </a:rPr>
              <a:t>info within </a:t>
            </a:r>
            <a:r>
              <a:rPr lang="en-US" altLang="zh-TW" sz="2400" dirty="0">
                <a:solidFill>
                  <a:srgbClr val="057CFF"/>
                </a:solidFill>
                <a:latin typeface="HelveticaNeueLT Pro 55 Roman" pitchFamily="34" charset="0"/>
              </a:rPr>
              <a:t>assigned period </a:t>
            </a:r>
            <a:r>
              <a:rPr lang="en-US" altLang="zh-TW" sz="2400" dirty="0" smtClean="0">
                <a:solidFill>
                  <a:schemeClr val="bg1"/>
                </a:solidFill>
                <a:latin typeface="HelveticaNeueLT Pro 55 Roman" pitchFamily="34" charset="0"/>
              </a:rPr>
              <a:t>can be customized  on “settings”         page</a:t>
            </a:r>
            <a:endParaRPr lang="zh-TW" altLang="en-US" sz="2400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10" y="1860506"/>
            <a:ext cx="504056" cy="564063"/>
          </a:xfrm>
          <a:prstGeom prst="rect">
            <a:avLst/>
          </a:prstGeom>
          <a:noFill/>
          <a:ln w="9525">
            <a:solidFill>
              <a:srgbClr val="0073F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2" y="3000633"/>
            <a:ext cx="4988078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2"/>
          <p:cNvSpPr/>
          <p:nvPr/>
        </p:nvSpPr>
        <p:spPr>
          <a:xfrm>
            <a:off x="4139952" y="4224876"/>
            <a:ext cx="1466822" cy="784511"/>
          </a:xfrm>
          <a:prstGeom prst="rect">
            <a:avLst/>
          </a:prstGeom>
          <a:noFill/>
          <a:ln w="38100">
            <a:solidFill>
              <a:srgbClr val="057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左大括弧 8"/>
          <p:cNvSpPr/>
          <p:nvPr/>
        </p:nvSpPr>
        <p:spPr>
          <a:xfrm>
            <a:off x="3557902" y="2564904"/>
            <a:ext cx="468000" cy="4104456"/>
          </a:xfrm>
          <a:prstGeom prst="leftBrace">
            <a:avLst/>
          </a:prstGeom>
          <a:ln w="19050">
            <a:solidFill>
              <a:srgbClr val="0073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9" y="3480621"/>
            <a:ext cx="3216464" cy="197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2"/>
          <p:cNvSpPr/>
          <p:nvPr/>
        </p:nvSpPr>
        <p:spPr>
          <a:xfrm>
            <a:off x="2695699" y="3480621"/>
            <a:ext cx="721914" cy="744255"/>
          </a:xfrm>
          <a:prstGeom prst="rect">
            <a:avLst/>
          </a:prstGeom>
          <a:noFill/>
          <a:ln w="38100">
            <a:solidFill>
              <a:srgbClr val="057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1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87"/>
          <a:stretch/>
        </p:blipFill>
        <p:spPr bwMode="auto">
          <a:xfrm>
            <a:off x="4355975" y="2132856"/>
            <a:ext cx="3700527" cy="195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2"/>
          <a:stretch/>
        </p:blipFill>
        <p:spPr bwMode="auto">
          <a:xfrm>
            <a:off x="4384708" y="4495460"/>
            <a:ext cx="3698602" cy="195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9618" y="404664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5. Related Models</a:t>
            </a:r>
            <a:endParaRPr lang="zh-TW" altLang="en-US" sz="5000" baseline="30000" dirty="0">
              <a:solidFill>
                <a:schemeClr val="bg1"/>
              </a:solidFill>
              <a:latin typeface="HelveticaNeueLT Pro 25 UltLt" pitchFamily="34" charset="0"/>
            </a:endParaRPr>
          </a:p>
        </p:txBody>
      </p:sp>
      <p:cxnSp>
        <p:nvCxnSpPr>
          <p:cNvPr id="10" name="直線接點 9"/>
          <p:cNvCxnSpPr/>
          <p:nvPr/>
        </p:nvCxnSpPr>
        <p:spPr bwMode="auto">
          <a:xfrm>
            <a:off x="175573" y="1153843"/>
            <a:ext cx="8783638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50021" y="200447"/>
            <a:ext cx="7751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 Overview  | 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Videos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Specs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Features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Price  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</a:t>
            </a:r>
            <a:r>
              <a:rPr lang="en-US" altLang="zh-TW" sz="1200" dirty="0" smtClean="0">
                <a:solidFill>
                  <a:schemeClr val="bg1"/>
                </a:solidFill>
                <a:latin typeface="HelveticaNeueLT Pro 25 UltLt" pitchFamily="34" charset="0"/>
              </a:rPr>
              <a:t>Related </a:t>
            </a:r>
            <a:r>
              <a:rPr lang="en-US" altLang="zh-TW" sz="1200" dirty="0">
                <a:solidFill>
                  <a:schemeClr val="bg1"/>
                </a:solidFill>
                <a:latin typeface="HelveticaNeueLT Pro 25 UltLt" pitchFamily="34" charset="0"/>
              </a:rPr>
              <a:t>Models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Accessories</a:t>
            </a:r>
            <a:endParaRPr lang="zh-TW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NeueLT Pro 55 Roman" pitchFamily="34" charset="0"/>
              <a:cs typeface="Arial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23528" y="1412776"/>
            <a:ext cx="863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bg1"/>
                </a:solidFill>
                <a:latin typeface="HelveticaNeueLT Pro 55 Roman" pitchFamily="34" charset="0"/>
              </a:rPr>
              <a:t>Select models at the “settings”         page</a:t>
            </a:r>
            <a:endParaRPr lang="zh-TW" altLang="en-US" sz="2400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504056" cy="564063"/>
          </a:xfrm>
          <a:prstGeom prst="rect">
            <a:avLst/>
          </a:prstGeom>
          <a:noFill/>
          <a:ln w="9525">
            <a:solidFill>
              <a:srgbClr val="0073F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87"/>
          <a:stretch/>
        </p:blipFill>
        <p:spPr bwMode="auto">
          <a:xfrm>
            <a:off x="4353853" y="2132856"/>
            <a:ext cx="408255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2"/>
          <a:stretch/>
        </p:blipFill>
        <p:spPr bwMode="auto">
          <a:xfrm>
            <a:off x="4355975" y="4495461"/>
            <a:ext cx="4080432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左大括弧 8"/>
          <p:cNvSpPr/>
          <p:nvPr/>
        </p:nvSpPr>
        <p:spPr>
          <a:xfrm>
            <a:off x="3815968" y="2061840"/>
            <a:ext cx="468000" cy="4679528"/>
          </a:xfrm>
          <a:prstGeom prst="leftBrace">
            <a:avLst/>
          </a:prstGeom>
          <a:ln w="19050">
            <a:solidFill>
              <a:srgbClr val="0073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24" y="3480621"/>
            <a:ext cx="3216464" cy="197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2"/>
          <p:cNvSpPr/>
          <p:nvPr/>
        </p:nvSpPr>
        <p:spPr>
          <a:xfrm>
            <a:off x="2843808" y="4217158"/>
            <a:ext cx="720080" cy="652002"/>
          </a:xfrm>
          <a:prstGeom prst="rect">
            <a:avLst/>
          </a:prstGeom>
          <a:noFill/>
          <a:ln w="38100">
            <a:solidFill>
              <a:srgbClr val="057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0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139953" y="1844824"/>
            <a:ext cx="4824533" cy="3803076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>
                <a:solidFill>
                  <a:schemeClr val="bg1"/>
                </a:solidFill>
                <a:latin typeface="HelveticaNeueLT Pro 55 Roman" pitchFamily="34" charset="0"/>
              </a:rPr>
              <a:t>More interactive user experience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chemeClr val="bg1"/>
                </a:solidFill>
                <a:latin typeface="HelveticaNeueLT Pro 55 Roman" pitchFamily="34" charset="0"/>
              </a:rPr>
              <a:t>FAB can be explained in more detail by videos and images</a:t>
            </a:r>
            <a:endParaRPr lang="en-US" altLang="zh-TW" sz="2000" dirty="0">
              <a:solidFill>
                <a:schemeClr val="bg1"/>
              </a:solidFill>
              <a:latin typeface="HelveticaNeueLT Pro 55 Roman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chemeClr val="bg1"/>
                </a:solidFill>
                <a:latin typeface="HelveticaNeueLT Pro 55 Roman" pitchFamily="34" charset="0"/>
              </a:rPr>
              <a:t>More eye-catching</a:t>
            </a:r>
            <a:endParaRPr lang="zh-TW" altLang="en-US" sz="2000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819" y="1844824"/>
            <a:ext cx="3347864" cy="3803076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>
                <a:latin typeface="HelveticaNeueLT Pro 55 Roman" pitchFamily="34" charset="0"/>
                <a:ea typeface="Apple LiGothic Medium"/>
                <a:cs typeface="Apple LiGothic Medium"/>
              </a:rPr>
              <a:t>Demo screen </a:t>
            </a:r>
            <a:r>
              <a:rPr lang="en-US" altLang="zh-TW" dirty="0" smtClean="0">
                <a:latin typeface="HelveticaNeueLT Pro 55 Roman" pitchFamily="34" charset="0"/>
                <a:ea typeface="Apple LiGothic Medium"/>
                <a:cs typeface="Apple LiGothic Medium"/>
              </a:rPr>
              <a:t>only shows Window 8 interface or product video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>
                <a:latin typeface="HelveticaNeueLT Pro 55 Roman" pitchFamily="34" charset="0"/>
                <a:ea typeface="Apple LiGothic Medium"/>
                <a:cs typeface="Apple LiGothic Medium"/>
              </a:rPr>
              <a:t>Every Windows 8 display shows the same image</a:t>
            </a:r>
            <a:endParaRPr lang="zh-TW" altLang="en-US" dirty="0">
              <a:latin typeface="HelveticaNeueLT Pro 55 Roman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9618" y="404664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ASUS Demo App Purpose</a:t>
            </a:r>
            <a:endParaRPr lang="zh-TW" altLang="en-US" sz="5000" baseline="30000" dirty="0">
              <a:solidFill>
                <a:schemeClr val="bg1"/>
              </a:solidFill>
              <a:latin typeface="HelveticaNeueLT Pro 25 UltLt" pitchFamily="34" charset="0"/>
            </a:endParaRPr>
          </a:p>
        </p:txBody>
      </p:sp>
      <p:pic>
        <p:nvPicPr>
          <p:cNvPr id="4" name="Picture 2" descr="ASUS Vivo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35" y="3552619"/>
            <a:ext cx="3084230" cy="196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向下箭號 7"/>
          <p:cNvSpPr/>
          <p:nvPr/>
        </p:nvSpPr>
        <p:spPr>
          <a:xfrm rot="16200000">
            <a:off x="3580195" y="2243592"/>
            <a:ext cx="504000" cy="612000"/>
          </a:xfrm>
          <a:prstGeom prst="downArrow">
            <a:avLst>
              <a:gd name="adj1" fmla="val 50000"/>
              <a:gd name="adj2" fmla="val 53094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4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79819" y="5608885"/>
            <a:ext cx="3347863" cy="4766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Before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139952" y="5647900"/>
            <a:ext cx="4824533" cy="4766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NOW</a:t>
            </a:r>
            <a:endParaRPr lang="zh-TW" altLang="en-US" dirty="0"/>
          </a:p>
        </p:txBody>
      </p:sp>
      <p:sp>
        <p:nvSpPr>
          <p:cNvPr id="13" name="向下箭號 12"/>
          <p:cNvSpPr/>
          <p:nvPr/>
        </p:nvSpPr>
        <p:spPr>
          <a:xfrm rot="16200000">
            <a:off x="3580195" y="3601412"/>
            <a:ext cx="504000" cy="612000"/>
          </a:xfrm>
          <a:prstGeom prst="downArrow">
            <a:avLst>
              <a:gd name="adj1" fmla="val 50000"/>
              <a:gd name="adj2" fmla="val 53094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4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 rot="16200000">
            <a:off x="3580195" y="4959231"/>
            <a:ext cx="504000" cy="612000"/>
          </a:xfrm>
          <a:prstGeom prst="downArrow">
            <a:avLst>
              <a:gd name="adj1" fmla="val 50000"/>
              <a:gd name="adj2" fmla="val 53094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4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5" y="3702913"/>
            <a:ext cx="2484000" cy="139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ASUS Vivo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544903"/>
            <a:ext cx="3096344" cy="197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7" y="3752603"/>
            <a:ext cx="2300698" cy="133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7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9618" y="404664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>
                <a:solidFill>
                  <a:schemeClr val="bg1"/>
                </a:solidFill>
                <a:latin typeface="HelveticaNeueLT Pro 25 UltLt" pitchFamily="34" charset="0"/>
              </a:rPr>
              <a:t>6</a:t>
            </a:r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. Accessories</a:t>
            </a:r>
            <a:endParaRPr lang="zh-TW" altLang="en-US" sz="5000" baseline="30000" dirty="0">
              <a:solidFill>
                <a:schemeClr val="bg1"/>
              </a:solidFill>
              <a:latin typeface="HelveticaNeueLT Pro 25 UltLt" pitchFamily="34" charset="0"/>
            </a:endParaRPr>
          </a:p>
        </p:txBody>
      </p:sp>
      <p:cxnSp>
        <p:nvCxnSpPr>
          <p:cNvPr id="10" name="直線接點 9"/>
          <p:cNvCxnSpPr/>
          <p:nvPr/>
        </p:nvCxnSpPr>
        <p:spPr bwMode="auto">
          <a:xfrm>
            <a:off x="175573" y="1153843"/>
            <a:ext cx="8783638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150021" y="200447"/>
            <a:ext cx="7751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Overview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|  Videos  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Specs  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Features 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Price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|  Related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Models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|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  <a:cs typeface="Arial" pitchFamily="34" charset="0"/>
              </a:rPr>
              <a:t> </a:t>
            </a:r>
            <a:r>
              <a:rPr lang="en-US" altLang="zh-TW" sz="1200" dirty="0" smtClean="0">
                <a:solidFill>
                  <a:schemeClr val="bg1"/>
                </a:solidFill>
                <a:latin typeface="HelveticaNeueLT Pro 25 UltLt" pitchFamily="34" charset="0"/>
              </a:rPr>
              <a:t>Accessories</a:t>
            </a:r>
            <a:endParaRPr lang="zh-TW" altLang="en-US" sz="1200" dirty="0">
              <a:solidFill>
                <a:schemeClr val="bg1"/>
              </a:solidFill>
              <a:latin typeface="HelveticaNeueLT Pro 25 UltLt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75576" y="1412776"/>
            <a:ext cx="878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bg1"/>
                </a:solidFill>
                <a:latin typeface="HelveticaNeueLT Pro 55 Roman" pitchFamily="34" charset="0"/>
              </a:rPr>
              <a:t>Select accessory models on “settings”        page</a:t>
            </a:r>
            <a:endParaRPr lang="zh-TW" altLang="en-US" sz="2400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52769"/>
            <a:ext cx="504056" cy="564063"/>
          </a:xfrm>
          <a:prstGeom prst="rect">
            <a:avLst/>
          </a:prstGeom>
          <a:noFill/>
          <a:ln w="9525">
            <a:solidFill>
              <a:srgbClr val="0073F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84" y="2107649"/>
            <a:ext cx="384156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84" y="4367252"/>
            <a:ext cx="384156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左大括弧 8"/>
          <p:cNvSpPr/>
          <p:nvPr/>
        </p:nvSpPr>
        <p:spPr>
          <a:xfrm>
            <a:off x="4211960" y="2107648"/>
            <a:ext cx="468000" cy="4419603"/>
          </a:xfrm>
          <a:prstGeom prst="leftBrace">
            <a:avLst/>
          </a:prstGeom>
          <a:ln w="19050">
            <a:solidFill>
              <a:srgbClr val="0073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87649"/>
            <a:ext cx="3216464" cy="197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2987825" y="4509120"/>
            <a:ext cx="696184" cy="654701"/>
          </a:xfrm>
          <a:prstGeom prst="rect">
            <a:avLst/>
          </a:prstGeom>
          <a:noFill/>
          <a:ln w="38100">
            <a:solidFill>
              <a:srgbClr val="057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4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125413" y="2685489"/>
            <a:ext cx="89646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742950" indent="-742950">
              <a:defRPr/>
            </a:pPr>
            <a:r>
              <a:rPr lang="en-US" altLang="zh-TW" sz="4000" dirty="0" smtClean="0">
                <a:solidFill>
                  <a:schemeClr val="bg1"/>
                </a:solidFill>
                <a:latin typeface="HelveticaNeueLT Pro 25 UltLt" pitchFamily="34" charset="0"/>
              </a:rPr>
              <a:t>FAQ</a:t>
            </a:r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  <a:latin typeface="HelveticaNeueLT Pro 25 UltLt" pitchFamily="34" charset="0"/>
              <a:cs typeface="Arial" pitchFamily="34" charset="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192088" y="2565400"/>
            <a:ext cx="8785225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15900" y="3489325"/>
            <a:ext cx="8785225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9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9618" y="404664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FAQ</a:t>
            </a:r>
            <a:endParaRPr lang="zh-TW" altLang="en-US" sz="3600" dirty="0">
              <a:solidFill>
                <a:schemeClr val="bg1"/>
              </a:solidFill>
              <a:latin typeface="HelveticaNeueLT Pro 25 UltLt" pitchFamily="34" charset="0"/>
            </a:endParaRPr>
          </a:p>
        </p:txBody>
      </p:sp>
      <p:sp>
        <p:nvSpPr>
          <p:cNvPr id="5" name="內容版面配置區 2"/>
          <p:cNvSpPr>
            <a:spLocks/>
          </p:cNvSpPr>
          <p:nvPr/>
        </p:nvSpPr>
        <p:spPr bwMode="auto">
          <a:xfrm>
            <a:off x="162096" y="1128512"/>
            <a:ext cx="8796597" cy="546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altLang="zh-TW" sz="2400" b="1" dirty="0" smtClean="0">
              <a:solidFill>
                <a:srgbClr val="057CFF"/>
              </a:solidFill>
              <a:latin typeface="HelveticaNeueLT Pro 55 Roman" pitchFamily="34" charset="0"/>
            </a:endParaRPr>
          </a:p>
          <a:p>
            <a:r>
              <a:rPr lang="en-US" altLang="zh-TW" sz="2400" b="1" dirty="0" smtClean="0">
                <a:solidFill>
                  <a:srgbClr val="057CFF"/>
                </a:solidFill>
                <a:latin typeface="HelveticaNeueLT Pro 55 Roman" pitchFamily="34" charset="0"/>
              </a:rPr>
              <a:t>Q1. Does the</a:t>
            </a:r>
            <a:r>
              <a:rPr lang="en-US" sz="2400" dirty="0" smtClean="0">
                <a:solidFill>
                  <a:srgbClr val="057CFF"/>
                </a:solidFill>
                <a:latin typeface="HelveticaNeueLT Pro 55 Roman" pitchFamily="34" charset="0"/>
              </a:rPr>
              <a:t> ASUS Demo App apply to all ASUS notebooks?</a:t>
            </a:r>
            <a:endParaRPr lang="en-US" sz="2400" dirty="0">
              <a:solidFill>
                <a:srgbClr val="057CFF"/>
              </a:solidFill>
              <a:latin typeface="HelveticaNeueLT Pro 55 Roman" pitchFamily="34" charset="0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solidFill>
                  <a:schemeClr val="bg1"/>
                </a:solidFill>
                <a:latin typeface="HelveticaNeueLT Pro 55 Roman" pitchFamily="34" charset="0"/>
              </a:rPr>
              <a:t>All information and content in this app is tailor-made for  ASUS TAICHI series . </a:t>
            </a:r>
          </a:p>
          <a:p>
            <a:endParaRPr lang="en-US" sz="2400" dirty="0">
              <a:solidFill>
                <a:schemeClr val="bg1"/>
              </a:solidFill>
              <a:latin typeface="HelveticaNeueLT Pro 55 Roman" pitchFamily="34" charset="0"/>
            </a:endParaRPr>
          </a:p>
          <a:p>
            <a:r>
              <a:rPr lang="en-US" altLang="zh-TW" sz="2400" b="1" dirty="0" smtClean="0">
                <a:solidFill>
                  <a:srgbClr val="057CFF"/>
                </a:solidFill>
                <a:latin typeface="HelveticaNeueLT Pro 55 Roman" pitchFamily="34" charset="0"/>
              </a:rPr>
              <a:t>Q2. </a:t>
            </a:r>
            <a:r>
              <a:rPr lang="en-US" altLang="zh-TW" sz="2400" dirty="0">
                <a:solidFill>
                  <a:srgbClr val="057CFF"/>
                </a:solidFill>
                <a:latin typeface="HelveticaNeueLT Pro 55 Roman" pitchFamily="34" charset="0"/>
              </a:rPr>
              <a:t>Which </a:t>
            </a:r>
            <a:r>
              <a:rPr lang="en-US" altLang="zh-TW" sz="2400" dirty="0" smtClean="0">
                <a:solidFill>
                  <a:srgbClr val="057CFF"/>
                </a:solidFill>
                <a:latin typeface="HelveticaNeueLT Pro 55 Roman" pitchFamily="34" charset="0"/>
              </a:rPr>
              <a:t>models are suitable for demo </a:t>
            </a:r>
            <a:r>
              <a:rPr lang="en-US" altLang="zh-TW" sz="2400" dirty="0">
                <a:solidFill>
                  <a:srgbClr val="057CFF"/>
                </a:solidFill>
                <a:latin typeface="HelveticaNeueLT Pro 55 Roman" pitchFamily="34" charset="0"/>
              </a:rPr>
              <a:t>units?</a:t>
            </a:r>
          </a:p>
          <a:p>
            <a:pPr marL="457200" indent="-457200">
              <a:buAutoNum type="alphaUcPeriod"/>
            </a:pPr>
            <a:r>
              <a:rPr lang="en-US" altLang="zh-TW" sz="2400" dirty="0" smtClean="0">
                <a:solidFill>
                  <a:schemeClr val="bg1"/>
                </a:solidFill>
                <a:latin typeface="HelveticaNeueLT Pro 55 Roman" pitchFamily="34" charset="0"/>
              </a:rPr>
              <a:t>Entire ASUS TAICHI series, </a:t>
            </a:r>
            <a:r>
              <a:rPr lang="en-US" altLang="zh-TW" sz="2400" dirty="0">
                <a:solidFill>
                  <a:schemeClr val="bg1"/>
                </a:solidFill>
                <a:latin typeface="HelveticaNeueLT Pro 55 Roman" pitchFamily="34" charset="0"/>
              </a:rPr>
              <a:t>including </a:t>
            </a:r>
            <a:r>
              <a:rPr lang="en-US" altLang="zh-TW" sz="2400" dirty="0" smtClean="0">
                <a:solidFill>
                  <a:schemeClr val="bg1"/>
                </a:solidFill>
                <a:latin typeface="HelveticaNeueLT Pro 55 Roman" pitchFamily="34" charset="0"/>
              </a:rPr>
              <a:t>TAICHI 21and TAICH 31.</a:t>
            </a:r>
          </a:p>
          <a:p>
            <a:pPr marL="457200" indent="-457200">
              <a:buAutoNum type="alphaUcPeriod"/>
            </a:pPr>
            <a:endParaRPr lang="en-US" altLang="zh-TW" sz="2400" dirty="0">
              <a:solidFill>
                <a:schemeClr val="bg1"/>
              </a:solidFill>
              <a:latin typeface="HelveticaNeueLT Pro 55 Roman" pitchFamily="34" charset="0"/>
            </a:endParaRPr>
          </a:p>
          <a:p>
            <a:r>
              <a:rPr lang="en-US" altLang="zh-TW" sz="2400" b="1" dirty="0">
                <a:solidFill>
                  <a:srgbClr val="057CFF"/>
                </a:solidFill>
                <a:latin typeface="HelveticaNeueLT Pro 55 Roman" pitchFamily="34" charset="0"/>
              </a:rPr>
              <a:t>Q3.</a:t>
            </a:r>
            <a:r>
              <a:rPr lang="en-US" altLang="zh-TW" sz="2400" dirty="0">
                <a:solidFill>
                  <a:srgbClr val="057CFF"/>
                </a:solidFill>
                <a:latin typeface="HelveticaNeueLT Pro 55 Roman" pitchFamily="34" charset="0"/>
              </a:rPr>
              <a:t> How many languages does the app support?</a:t>
            </a:r>
          </a:p>
          <a:p>
            <a:r>
              <a:rPr lang="en-US" altLang="zh-TW" sz="2400" b="1" dirty="0">
                <a:solidFill>
                  <a:schemeClr val="bg1"/>
                </a:solidFill>
                <a:latin typeface="HelveticaNeueLT Pro 55 Roman" pitchFamily="34" charset="0"/>
              </a:rPr>
              <a:t>A. </a:t>
            </a:r>
            <a:r>
              <a:rPr lang="en-US" altLang="zh-TW" sz="2400" dirty="0">
                <a:solidFill>
                  <a:schemeClr val="bg1"/>
                </a:solidFill>
                <a:latin typeface="HelveticaNeueLT Pro 55 Roman" pitchFamily="34" charset="0"/>
              </a:rPr>
              <a:t>We’ve implemented this app in English only at this stage.</a:t>
            </a:r>
            <a:endParaRPr lang="en-US" altLang="zh-TW" sz="2400" dirty="0">
              <a:solidFill>
                <a:prstClr val="white"/>
              </a:solidFill>
              <a:latin typeface="HelveticaNeueLT Pro 55 Roman" pitchFamily="34" charset="0"/>
            </a:endParaRPr>
          </a:p>
          <a:p>
            <a:endParaRPr lang="en-US" altLang="zh-TW" sz="2400" dirty="0">
              <a:solidFill>
                <a:prstClr val="white"/>
              </a:solidFill>
              <a:latin typeface="HelveticaNeueLT Pro 55 Roman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HelveticaNeueLT Pro 55 Roman" pitchFamily="34" charset="0"/>
            </a:endParaRPr>
          </a:p>
          <a:p>
            <a:endParaRPr lang="en-US" altLang="zh-TW" sz="2400" dirty="0">
              <a:solidFill>
                <a:prstClr val="white"/>
              </a:solidFill>
              <a:latin typeface="HelveticaNeueLT Pro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9618" y="404664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FAQ</a:t>
            </a:r>
            <a:endParaRPr lang="zh-TW" altLang="en-US" sz="3600" dirty="0">
              <a:solidFill>
                <a:schemeClr val="bg1"/>
              </a:solidFill>
              <a:latin typeface="HelveticaNeueLT Pro 25 UltLt" pitchFamily="34" charset="0"/>
            </a:endParaRPr>
          </a:p>
        </p:txBody>
      </p:sp>
      <p:sp>
        <p:nvSpPr>
          <p:cNvPr id="5" name="內容版面配置區 2"/>
          <p:cNvSpPr>
            <a:spLocks/>
          </p:cNvSpPr>
          <p:nvPr/>
        </p:nvSpPr>
        <p:spPr bwMode="auto">
          <a:xfrm>
            <a:off x="162096" y="1128512"/>
            <a:ext cx="8796597" cy="546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altLang="zh-TW" sz="2400" b="1" dirty="0" smtClean="0">
              <a:solidFill>
                <a:srgbClr val="057CFF"/>
              </a:solidFill>
              <a:latin typeface="HelveticaNeueLT Pro 55 Roman" pitchFamily="34" charset="0"/>
            </a:endParaRPr>
          </a:p>
          <a:p>
            <a:r>
              <a:rPr lang="en-US" altLang="zh-TW" sz="2400" b="1" dirty="0" smtClean="0">
                <a:solidFill>
                  <a:srgbClr val="057CFF"/>
                </a:solidFill>
                <a:latin typeface="HelveticaNeueLT Pro 55 Roman" pitchFamily="34" charset="0"/>
              </a:rPr>
              <a:t>Q4. </a:t>
            </a:r>
            <a:r>
              <a:rPr lang="en-US" sz="2400" dirty="0" smtClean="0">
                <a:solidFill>
                  <a:srgbClr val="057CFF"/>
                </a:solidFill>
                <a:latin typeface="HelveticaNeueLT Pro 55 Roman" pitchFamily="34" charset="0"/>
              </a:rPr>
              <a:t>Do we have to keep demo units online?</a:t>
            </a:r>
            <a:endParaRPr lang="en-US" sz="2400" dirty="0">
              <a:solidFill>
                <a:srgbClr val="057CFF"/>
              </a:solidFill>
              <a:latin typeface="HelveticaNeueLT Pro 55 Roman" pitchFamily="34" charset="0"/>
            </a:endParaRPr>
          </a:p>
          <a:p>
            <a:r>
              <a:rPr lang="en-US" altLang="zh-TW" sz="2400" b="1" dirty="0">
                <a:solidFill>
                  <a:schemeClr val="bg1"/>
                </a:solidFill>
                <a:latin typeface="HelveticaNeueLT Pro 55 Roman" pitchFamily="34" charset="0"/>
              </a:rPr>
              <a:t>A. </a:t>
            </a:r>
            <a:r>
              <a:rPr lang="en-US" sz="2400" dirty="0" smtClean="0">
                <a:solidFill>
                  <a:schemeClr val="bg1"/>
                </a:solidFill>
                <a:latin typeface="HelveticaNeueLT Pro 55 Roman" pitchFamily="34" charset="0"/>
              </a:rPr>
              <a:t>No, all data and information is pre-installed and ready. ASUS Demo App doesn’t require an internet connection while running.</a:t>
            </a:r>
          </a:p>
          <a:p>
            <a:endParaRPr lang="en-US" sz="2400" dirty="0">
              <a:solidFill>
                <a:schemeClr val="bg1"/>
              </a:solidFill>
              <a:latin typeface="HelveticaNeueLT Pro 55 Roman" pitchFamily="34" charset="0"/>
            </a:endParaRPr>
          </a:p>
          <a:p>
            <a:r>
              <a:rPr lang="en-US" sz="2400" b="1" dirty="0" smtClean="0">
                <a:solidFill>
                  <a:srgbClr val="057CFF"/>
                </a:solidFill>
                <a:latin typeface="HelveticaNeueLT Pro 55 Roman" pitchFamily="34" charset="0"/>
              </a:rPr>
              <a:t>Q5. </a:t>
            </a:r>
            <a:r>
              <a:rPr lang="en-US" sz="2400" dirty="0" smtClean="0">
                <a:solidFill>
                  <a:srgbClr val="057CFF"/>
                </a:solidFill>
                <a:latin typeface="HelveticaNeueLT Pro 55 Roman" pitchFamily="34" charset="0"/>
              </a:rPr>
              <a:t>What</a:t>
            </a:r>
            <a:r>
              <a:rPr lang="fr-FR" sz="2400" dirty="0" smtClean="0">
                <a:solidFill>
                  <a:srgbClr val="057CFF"/>
                </a:solidFill>
                <a:latin typeface="HelveticaNeueLT Pro 55 Roman" pitchFamily="34" charset="0"/>
              </a:rPr>
              <a:t>’</a:t>
            </a:r>
            <a:r>
              <a:rPr lang="en-US" sz="2400" dirty="0" smtClean="0">
                <a:solidFill>
                  <a:srgbClr val="057CFF"/>
                </a:solidFill>
                <a:latin typeface="HelveticaNeueLT Pro 55 Roman" pitchFamily="34" charset="0"/>
              </a:rPr>
              <a:t>s the password for this app?</a:t>
            </a:r>
          </a:p>
          <a:p>
            <a:r>
              <a:rPr lang="en-US" altLang="zh-TW" sz="2400" b="1" dirty="0">
                <a:solidFill>
                  <a:schemeClr val="bg1"/>
                </a:solidFill>
                <a:latin typeface="HelveticaNeueLT Pro 55 Roman" pitchFamily="34" charset="0"/>
              </a:rPr>
              <a:t>A. </a:t>
            </a:r>
            <a:r>
              <a:rPr lang="en-US" altLang="zh-TW" sz="2400" dirty="0" smtClean="0">
                <a:solidFill>
                  <a:schemeClr val="bg1"/>
                </a:solidFill>
                <a:latin typeface="HelveticaNeueLT Pro 55 Roman" pitchFamily="34" charset="0"/>
              </a:rPr>
              <a:t>8777</a:t>
            </a:r>
            <a:endParaRPr lang="en-US" sz="2400" dirty="0">
              <a:solidFill>
                <a:schemeClr val="bg1"/>
              </a:solidFill>
              <a:latin typeface="HelveticaNeueLT Pro 55 Roman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HelveticaNeueLT Pro 55 Roman" pitchFamily="34" charset="0"/>
            </a:endParaRPr>
          </a:p>
          <a:p>
            <a:r>
              <a:rPr lang="en-US" altLang="zh-TW" sz="2400" b="1" dirty="0" smtClean="0">
                <a:solidFill>
                  <a:srgbClr val="057CFF"/>
                </a:solidFill>
                <a:latin typeface="HelveticaNeueLT Pro 55 Roman" pitchFamily="34" charset="0"/>
              </a:rPr>
              <a:t>Q6. </a:t>
            </a:r>
            <a:r>
              <a:rPr lang="en-US" altLang="zh-TW" sz="2400" dirty="0" smtClean="0">
                <a:solidFill>
                  <a:srgbClr val="057CFF"/>
                </a:solidFill>
                <a:latin typeface="HelveticaNeueLT Pro 55 Roman" pitchFamily="34" charset="0"/>
              </a:rPr>
              <a:t>When does the screen </a:t>
            </a:r>
            <a:r>
              <a:rPr lang="en-US" altLang="zh-TW" sz="2400" dirty="0">
                <a:solidFill>
                  <a:srgbClr val="057CFF"/>
                </a:solidFill>
                <a:latin typeface="HelveticaNeueLT Pro 55 Roman" pitchFamily="34" charset="0"/>
              </a:rPr>
              <a:t>s</a:t>
            </a:r>
            <a:r>
              <a:rPr lang="en-US" altLang="zh-TW" sz="2400" dirty="0" smtClean="0">
                <a:solidFill>
                  <a:srgbClr val="057CFF"/>
                </a:solidFill>
                <a:latin typeface="HelveticaNeueLT Pro 55 Roman" pitchFamily="34" charset="0"/>
              </a:rPr>
              <a:t>aver start playing? </a:t>
            </a:r>
          </a:p>
          <a:p>
            <a:r>
              <a:rPr lang="en-US" altLang="zh-TW" sz="2400" b="1" dirty="0">
                <a:solidFill>
                  <a:schemeClr val="bg1"/>
                </a:solidFill>
                <a:latin typeface="HelveticaNeueLT Pro 55 Roman" pitchFamily="34" charset="0"/>
              </a:rPr>
              <a:t>A. </a:t>
            </a:r>
            <a:r>
              <a:rPr lang="en-US" altLang="zh-TW" sz="2400" dirty="0" smtClean="0">
                <a:solidFill>
                  <a:schemeClr val="bg1"/>
                </a:solidFill>
                <a:latin typeface="HelveticaNeueLT Pro 55 Roman" pitchFamily="34" charset="0"/>
              </a:rPr>
              <a:t>It launches automatically if the demo unit is idle for 60 seconds with both screen on. (Mirror mode)</a:t>
            </a:r>
            <a:endParaRPr lang="en-US" altLang="zh-TW" sz="2400" dirty="0">
              <a:solidFill>
                <a:schemeClr val="bg1"/>
              </a:solidFill>
              <a:latin typeface="HelveticaNeueLT Pro 55 Roman" pitchFamily="34" charset="0"/>
            </a:endParaRPr>
          </a:p>
          <a:p>
            <a:endParaRPr lang="en-US" altLang="zh-TW" sz="2400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496" y="980728"/>
            <a:ext cx="914501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57085" y="160464"/>
            <a:ext cx="5176192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19618" y="2852936"/>
            <a:ext cx="9024382" cy="1068506"/>
            <a:chOff x="119618" y="3044154"/>
            <a:chExt cx="9024382" cy="1068506"/>
          </a:xfrm>
        </p:grpSpPr>
        <p:sp>
          <p:nvSpPr>
            <p:cNvPr id="7" name="文字方塊 6"/>
            <p:cNvSpPr txBox="1"/>
            <p:nvPr/>
          </p:nvSpPr>
          <p:spPr>
            <a:xfrm>
              <a:off x="119618" y="3044154"/>
              <a:ext cx="902438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5000" dirty="0" smtClean="0">
                  <a:solidFill>
                    <a:schemeClr val="bg1"/>
                  </a:solidFill>
                  <a:latin typeface="HelveticaNeueLT Pro 25 UltLt" pitchFamily="34" charset="0"/>
                </a:rPr>
                <a:t>THANK YOU</a:t>
              </a:r>
              <a:endParaRPr lang="zh-TW" altLang="en-US" sz="5000" baseline="30000" dirty="0">
                <a:solidFill>
                  <a:schemeClr val="bg1"/>
                </a:solidFill>
                <a:latin typeface="HelveticaNeueLT Pro 25 UltLt" pitchFamily="34" charset="0"/>
              </a:endParaRP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180000" y="3100183"/>
              <a:ext cx="8784000" cy="158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180000" y="3832891"/>
              <a:ext cx="8784000" cy="158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33"/>
            <p:cNvSpPr txBox="1">
              <a:spLocks noChangeArrowheads="1"/>
            </p:cNvSpPr>
            <p:nvPr/>
          </p:nvSpPr>
          <p:spPr bwMode="auto">
            <a:xfrm>
              <a:off x="119618" y="3866439"/>
              <a:ext cx="51004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000" dirty="0" smtClean="0">
                  <a:solidFill>
                    <a:srgbClr val="DDDDDD"/>
                  </a:solidFill>
                  <a:latin typeface="HelveticaNeueLT Pro 55 Roman" pitchFamily="34" charset="0"/>
                </a:rPr>
                <a:t>Please contact ASUS for further assistance</a:t>
              </a:r>
              <a:endParaRPr lang="en-US" altLang="zh-TW" sz="1000" dirty="0">
                <a:solidFill>
                  <a:srgbClr val="DDDDDD"/>
                </a:solidFill>
                <a:latin typeface="HelveticaNeueLT Pro 55 Roman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5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迴轉箭號 24"/>
          <p:cNvSpPr/>
          <p:nvPr/>
        </p:nvSpPr>
        <p:spPr>
          <a:xfrm rot="16200000">
            <a:off x="1022652" y="2608449"/>
            <a:ext cx="2418175" cy="792086"/>
          </a:xfrm>
          <a:prstGeom prst="uturnArrow">
            <a:avLst>
              <a:gd name="adj1" fmla="val 24522"/>
              <a:gd name="adj2" fmla="val 25000"/>
              <a:gd name="adj3" fmla="val 32493"/>
              <a:gd name="adj4" fmla="val 43750"/>
              <a:gd name="adj5" fmla="val 75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4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10800000" scaled="0"/>
            <a:tileRect/>
          </a:gradFill>
          <a:ln>
            <a:solidFill>
              <a:srgbClr val="057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4511586" y="1556792"/>
            <a:ext cx="2628000" cy="1224212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altLang="zh-TW" dirty="0" smtClean="0">
                <a:solidFill>
                  <a:schemeClr val="bg1"/>
                </a:solidFill>
                <a:latin typeface="HelveticaNeueLT Pro 55 Roman" pitchFamily="34" charset="0"/>
              </a:rPr>
              <a:t>Working demo unit  displays </a:t>
            </a:r>
            <a:r>
              <a:rPr lang="en-US" altLang="zh-TW" dirty="0">
                <a:solidFill>
                  <a:schemeClr val="bg1"/>
                </a:solidFill>
                <a:latin typeface="HelveticaNeueLT Pro 55 Roman" pitchFamily="34" charset="0"/>
              </a:rPr>
              <a:t>screensaver </a:t>
            </a:r>
            <a:r>
              <a:rPr lang="en-US" altLang="zh-TW" dirty="0" smtClean="0">
                <a:solidFill>
                  <a:schemeClr val="bg1"/>
                </a:solidFill>
                <a:latin typeface="HelveticaNeueLT Pro 55 Roman" pitchFamily="34" charset="0"/>
              </a:rPr>
              <a:t>automatically</a:t>
            </a:r>
            <a:endParaRPr lang="zh-TW" altLang="zh-TW" dirty="0">
              <a:solidFill>
                <a:schemeClr val="bg1"/>
              </a:solidFill>
              <a:latin typeface="HelveticaNeueLT Pro 55 Roman" pitchFamily="34" charset="0"/>
              <a:ea typeface="新細明體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511586" y="3464928"/>
            <a:ext cx="2628000" cy="1224212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HelveticaNeueLT Pro 55 Roman" pitchFamily="34" charset="0"/>
              </a:rPr>
              <a:t>Users experience ASUS TAICHI in more detail </a:t>
            </a:r>
            <a:endParaRPr lang="zh-TW" altLang="en-US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11586" y="5373216"/>
            <a:ext cx="2628000" cy="1224212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HelveticaNeueLT Pro 55 Roman" pitchFamily="34" charset="0"/>
              </a:rPr>
              <a:t>Users can experience Windows 8 beyond ASUS Demo App</a:t>
            </a:r>
            <a:endParaRPr lang="zh-TW" altLang="en-US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sp>
        <p:nvSpPr>
          <p:cNvPr id="19" name="迴轉箭號 18"/>
          <p:cNvSpPr/>
          <p:nvPr/>
        </p:nvSpPr>
        <p:spPr>
          <a:xfrm rot="16200000">
            <a:off x="90011" y="3544839"/>
            <a:ext cx="4283458" cy="792086"/>
          </a:xfrm>
          <a:prstGeom prst="uturnArrow">
            <a:avLst>
              <a:gd name="adj1" fmla="val 24522"/>
              <a:gd name="adj2" fmla="val 25000"/>
              <a:gd name="adj3" fmla="val 32493"/>
              <a:gd name="adj4" fmla="val 43750"/>
              <a:gd name="adj5" fmla="val 75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4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10800000" scaled="0"/>
            <a:tileRect/>
          </a:gradFill>
          <a:ln>
            <a:solidFill>
              <a:srgbClr val="057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19618" y="404664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>
                <a:solidFill>
                  <a:schemeClr val="bg1"/>
                </a:solidFill>
                <a:latin typeface="HelveticaNeueLT Pro 25 UltLt" pitchFamily="34" charset="0"/>
              </a:rPr>
              <a:t>H</a:t>
            </a:r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ow Does </a:t>
            </a:r>
            <a:r>
              <a:rPr lang="en-US" altLang="zh-TW" sz="5000" dirty="0">
                <a:solidFill>
                  <a:schemeClr val="bg1"/>
                </a:solidFill>
                <a:latin typeface="HelveticaNeueLT Pro 25 UltLt" pitchFamily="34" charset="0"/>
              </a:rPr>
              <a:t>I</a:t>
            </a:r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t </a:t>
            </a:r>
            <a:r>
              <a:rPr lang="en-US" altLang="zh-TW" sz="5000" dirty="0">
                <a:solidFill>
                  <a:schemeClr val="bg1"/>
                </a:solidFill>
                <a:latin typeface="HelveticaNeueLT Pro 25 UltLt" pitchFamily="34" charset="0"/>
              </a:rPr>
              <a:t>W</a:t>
            </a:r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ork after Initiation </a:t>
            </a:r>
            <a:endParaRPr lang="zh-TW" altLang="en-US" sz="5000" baseline="30000" dirty="0">
              <a:solidFill>
                <a:schemeClr val="bg1"/>
              </a:solidFill>
              <a:latin typeface="HelveticaNeueLT Pro 25 UltLt" pitchFamily="34" charset="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2441814" y="1556792"/>
            <a:ext cx="2202194" cy="1224136"/>
          </a:xfrm>
          <a:prstGeom prst="roundRect">
            <a:avLst>
              <a:gd name="adj" fmla="val 764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b="1" dirty="0" smtClean="0">
                <a:solidFill>
                  <a:schemeClr val="bg1"/>
                </a:solidFill>
                <a:latin typeface="HelveticaNeueLT Pro 55 Roman" pitchFamily="34" charset="0"/>
              </a:rPr>
              <a:t>Screensaver display </a:t>
            </a:r>
          </a:p>
          <a:p>
            <a:pPr lvl="0" algn="ctr"/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</a:rPr>
              <a:t>(video shown at random)</a:t>
            </a:r>
            <a:endParaRPr lang="zh-TW" altLang="en-US" sz="1600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441814" y="3465004"/>
            <a:ext cx="2202194" cy="1224136"/>
          </a:xfrm>
          <a:prstGeom prst="roundRect">
            <a:avLst>
              <a:gd name="adj" fmla="val 764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b="1" dirty="0">
                <a:solidFill>
                  <a:schemeClr val="bg1"/>
                </a:solidFill>
                <a:latin typeface="HelveticaNeueLT Pro 55 Roman" pitchFamily="34" charset="0"/>
              </a:rPr>
              <a:t>Display </a:t>
            </a:r>
            <a:r>
              <a:rPr lang="en-US" altLang="zh-TW" b="1" dirty="0" smtClean="0">
                <a:solidFill>
                  <a:schemeClr val="bg1"/>
                </a:solidFill>
                <a:latin typeface="HelveticaNeueLT Pro 55 Roman" pitchFamily="34" charset="0"/>
              </a:rPr>
              <a:t>interactive Demo App</a:t>
            </a:r>
            <a:endParaRPr lang="zh-TW" altLang="en-US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441814" y="5373216"/>
            <a:ext cx="2202194" cy="1224136"/>
          </a:xfrm>
          <a:prstGeom prst="roundRect">
            <a:avLst>
              <a:gd name="adj" fmla="val 376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b="1" dirty="0">
                <a:solidFill>
                  <a:schemeClr val="bg1"/>
                </a:solidFill>
                <a:latin typeface="HelveticaNeueLT Pro 55 Roman" pitchFamily="34" charset="0"/>
              </a:rPr>
              <a:t>Touch and </a:t>
            </a:r>
            <a:r>
              <a:rPr lang="en-US" altLang="zh-TW" b="1" dirty="0" smtClean="0">
                <a:solidFill>
                  <a:schemeClr val="bg1"/>
                </a:solidFill>
                <a:latin typeface="HelveticaNeueLT Pro 55 Roman" pitchFamily="34" charset="0"/>
              </a:rPr>
              <a:t>experience</a:t>
            </a:r>
          </a:p>
          <a:p>
            <a:pPr lvl="0" algn="ctr"/>
            <a:r>
              <a:rPr lang="en-US" altLang="zh-TW" b="1" dirty="0" smtClean="0">
                <a:solidFill>
                  <a:schemeClr val="bg1"/>
                </a:solidFill>
                <a:latin typeface="HelveticaNeueLT Pro 55 Roman" pitchFamily="34" charset="0"/>
              </a:rPr>
              <a:t>ASUS TAICHI</a:t>
            </a:r>
            <a:endParaRPr lang="zh-TW" altLang="en-US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0047" y="2938338"/>
            <a:ext cx="339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dirty="0" smtClean="0">
                <a:solidFill>
                  <a:srgbClr val="057CFF"/>
                </a:solidFill>
                <a:latin typeface="HelveticaNeueLT Pro 55 Roman" pitchFamily="34" charset="0"/>
              </a:rPr>
              <a:t>When users touch </a:t>
            </a:r>
            <a:r>
              <a:rPr lang="en-US" altLang="zh-TW" b="1" dirty="0">
                <a:solidFill>
                  <a:srgbClr val="057CFF"/>
                </a:solidFill>
                <a:latin typeface="HelveticaNeueLT Pro 55 Roman" pitchFamily="34" charset="0"/>
              </a:rPr>
              <a:t>the </a:t>
            </a:r>
            <a:r>
              <a:rPr lang="en-US" altLang="zh-TW" b="1" dirty="0" smtClean="0">
                <a:solidFill>
                  <a:srgbClr val="057CFF"/>
                </a:solidFill>
                <a:latin typeface="HelveticaNeueLT Pro 55 Roman" pitchFamily="34" charset="0"/>
              </a:rPr>
              <a:t>screen</a:t>
            </a:r>
            <a:endParaRPr lang="zh-TW" altLang="en-US" b="1" dirty="0">
              <a:solidFill>
                <a:srgbClr val="057CFF"/>
              </a:solidFill>
              <a:latin typeface="HelveticaNeueLT Pro 55 Roman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70047" y="4846550"/>
            <a:ext cx="251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dirty="0">
                <a:solidFill>
                  <a:srgbClr val="057CFF"/>
                </a:solidFill>
                <a:latin typeface="HelveticaNeueLT Pro 55 Roman" pitchFamily="34" charset="0"/>
              </a:rPr>
              <a:t>Exit </a:t>
            </a:r>
            <a:r>
              <a:rPr lang="en-US" altLang="zh-TW" b="1" dirty="0" smtClean="0">
                <a:solidFill>
                  <a:srgbClr val="057CFF"/>
                </a:solidFill>
                <a:latin typeface="HelveticaNeueLT Pro 55 Roman" pitchFamily="34" charset="0"/>
              </a:rPr>
              <a:t>ASUS Demo </a:t>
            </a:r>
            <a:r>
              <a:rPr lang="en-US" altLang="zh-TW" b="1" dirty="0">
                <a:solidFill>
                  <a:srgbClr val="057CFF"/>
                </a:solidFill>
                <a:latin typeface="HelveticaNeueLT Pro 55 Roman" pitchFamily="34" charset="0"/>
              </a:rPr>
              <a:t>App</a:t>
            </a:r>
            <a:endParaRPr lang="zh-TW" altLang="en-US" b="1" dirty="0">
              <a:solidFill>
                <a:srgbClr val="057CFF"/>
              </a:solidFill>
              <a:latin typeface="HelveticaNeueLT Pro 55 Roman" pitchFamily="34" charset="0"/>
            </a:endParaRPr>
          </a:p>
        </p:txBody>
      </p:sp>
      <p:sp>
        <p:nvSpPr>
          <p:cNvPr id="17" name="向下箭號 16"/>
          <p:cNvSpPr/>
          <p:nvPr/>
        </p:nvSpPr>
        <p:spPr>
          <a:xfrm>
            <a:off x="3629974" y="2781004"/>
            <a:ext cx="504000" cy="684000"/>
          </a:xfrm>
          <a:prstGeom prst="downArrow">
            <a:avLst>
              <a:gd name="adj1" fmla="val 50000"/>
              <a:gd name="adj2" fmla="val 53094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4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16200000" scaled="0"/>
            <a:tileRect/>
          </a:gradFill>
          <a:ln>
            <a:solidFill>
              <a:srgbClr val="057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>
            <a:off x="3605505" y="4689216"/>
            <a:ext cx="504000" cy="684000"/>
          </a:xfrm>
          <a:prstGeom prst="downArrow">
            <a:avLst>
              <a:gd name="adj1" fmla="val 50000"/>
              <a:gd name="adj2" fmla="val 53094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4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16200000" scaled="0"/>
            <a:tileRect/>
          </a:gradFill>
          <a:ln>
            <a:solidFill>
              <a:srgbClr val="057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4446" y="3290249"/>
            <a:ext cx="17412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b="1" dirty="0" smtClean="0">
                <a:solidFill>
                  <a:srgbClr val="FFFFFF"/>
                </a:solidFill>
                <a:latin typeface="HelveticaNeueLT Pro 55 Roman" pitchFamily="34" charset="0"/>
              </a:rPr>
              <a:t>Screensaver will auto-play in loop after idling for</a:t>
            </a:r>
          </a:p>
          <a:p>
            <a:pPr lvl="0" algn="ctr"/>
            <a:r>
              <a:rPr lang="en-US" altLang="zh-TW" b="1" dirty="0" smtClean="0">
                <a:solidFill>
                  <a:srgbClr val="057CFF"/>
                </a:solidFill>
                <a:latin typeface="HelveticaNeueLT Pro 55 Roman" pitchFamily="34" charset="0"/>
              </a:rPr>
              <a:t>60 seconds with both screens on</a:t>
            </a:r>
            <a:endParaRPr lang="zh-TW" altLang="en-US" b="1" dirty="0">
              <a:solidFill>
                <a:srgbClr val="057CFF"/>
              </a:solidFill>
              <a:latin typeface="HelveticaNeueLT Pro 55 Roman" pitchFamily="34" charset="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6907788" y="5274881"/>
            <a:ext cx="2040042" cy="1299479"/>
            <a:chOff x="5220072" y="5373216"/>
            <a:chExt cx="2040042" cy="1299479"/>
          </a:xfrm>
        </p:grpSpPr>
        <p:pic>
          <p:nvPicPr>
            <p:cNvPr id="22" name="Picture 2" descr="ASUS VivoBoo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373216"/>
              <a:ext cx="2040042" cy="1299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3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218" y="5500507"/>
              <a:ext cx="1584000" cy="890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" name="Picture 2" descr="ASUS Vivo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88" y="3389661"/>
            <a:ext cx="2040042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ASUS Vivo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88" y="1519158"/>
            <a:ext cx="2040042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931" y="1637114"/>
            <a:ext cx="1545151" cy="92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5" y="3495181"/>
            <a:ext cx="1496291" cy="92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0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125413" y="2565400"/>
            <a:ext cx="89646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742950" indent="-742950">
              <a:defRPr/>
            </a:pPr>
            <a:r>
              <a:rPr lang="en-US" altLang="zh-TW" sz="4000" dirty="0" smtClean="0">
                <a:solidFill>
                  <a:schemeClr val="bg1"/>
                </a:solidFill>
                <a:latin typeface="HelveticaNeueLT Pro 25 UltLt" pitchFamily="34" charset="0"/>
              </a:rPr>
              <a:t>ASUS Demo App - Installation SOP</a:t>
            </a:r>
          </a:p>
          <a:p>
            <a:pPr marL="742950" indent="-742950">
              <a:defRPr/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25 UltLt" pitchFamily="34" charset="0"/>
              </a:rPr>
              <a:t>                 </a:t>
            </a:r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  <a:latin typeface="HelveticaNeueLT Pro 25 UltLt" pitchFamily="34" charset="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192088" y="2565400"/>
            <a:ext cx="8785225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15900" y="3489325"/>
            <a:ext cx="8785225" cy="15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4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35696" y="1484784"/>
            <a:ext cx="6624736" cy="79208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alpha val="40000"/>
                </a:schemeClr>
              </a:gs>
              <a:gs pos="50000">
                <a:schemeClr val="bg1">
                  <a:shade val="67500"/>
                  <a:satMod val="115000"/>
                  <a:alpha val="40000"/>
                </a:schemeClr>
              </a:gs>
              <a:gs pos="100000">
                <a:schemeClr val="bg1">
                  <a:shade val="100000"/>
                  <a:satMod val="115000"/>
                  <a:alpha val="4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latin typeface="HelveticaNeueLT Pro 55 Roman" pitchFamily="34" charset="0"/>
              </a:rPr>
              <a:t>Download the file</a:t>
            </a:r>
            <a:endParaRPr lang="zh-TW" altLang="en-US" sz="2400" dirty="0">
              <a:latin typeface="HelveticaNeueLT Pro 55 Roman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 rot="10800000" flipV="1">
            <a:off x="503687" y="1484784"/>
            <a:ext cx="1259999" cy="79208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bg1"/>
                </a:solidFill>
                <a:latin typeface="HelveticaNeueLT Pro 55 Roman" pitchFamily="34" charset="0"/>
              </a:rPr>
              <a:t>Step</a:t>
            </a:r>
            <a:r>
              <a:rPr lang="en-US" altLang="zh-TW" sz="2800" dirty="0" smtClean="0">
                <a:solidFill>
                  <a:schemeClr val="bg1"/>
                </a:solidFill>
                <a:latin typeface="HelveticaNeueLT Pro 55 Roman" pitchFamily="34" charset="0"/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  <a:latin typeface="HelveticaNeueLT Pro 55 Roman" pitchFamily="34" charset="0"/>
              </a:rPr>
              <a:t>1</a:t>
            </a:r>
            <a:endParaRPr lang="zh-TW" altLang="zh-TW" sz="3200" b="1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9618" y="404664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ASUS Demo App Activate SOP</a:t>
            </a:r>
            <a:endParaRPr lang="zh-TW" altLang="en-US" sz="5000" baseline="30000" dirty="0">
              <a:solidFill>
                <a:schemeClr val="bg1"/>
              </a:solidFill>
              <a:latin typeface="HelveticaNeueLT Pro 25 UltLt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5696" y="2828933"/>
            <a:ext cx="6624736" cy="79208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alpha val="40000"/>
                </a:schemeClr>
              </a:gs>
              <a:gs pos="50000">
                <a:schemeClr val="bg1">
                  <a:shade val="67500"/>
                  <a:satMod val="115000"/>
                  <a:alpha val="40000"/>
                </a:schemeClr>
              </a:gs>
              <a:gs pos="100000">
                <a:schemeClr val="bg1">
                  <a:shade val="100000"/>
                  <a:satMod val="115000"/>
                  <a:alpha val="4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latin typeface="HelveticaNeueLT Pro 55 Roman" pitchFamily="34" charset="0"/>
              </a:rPr>
              <a:t>Install the file on an ASUS TAICHI demo unit</a:t>
            </a:r>
            <a:endParaRPr lang="zh-TW" altLang="en-US" sz="2400" dirty="0">
              <a:latin typeface="HelveticaNeueLT Pro 55 Roman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 flipV="1">
            <a:off x="503685" y="2828933"/>
            <a:ext cx="1265737" cy="78116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HelveticaNeueLT Pro 55 Roman" pitchFamily="34" charset="0"/>
              </a:rPr>
              <a:t>Step</a:t>
            </a:r>
            <a:r>
              <a:rPr lang="en-US" altLang="zh-TW" sz="2000" b="1" dirty="0" smtClean="0">
                <a:solidFill>
                  <a:schemeClr val="bg1"/>
                </a:solidFill>
                <a:latin typeface="HelveticaNeueLT Pro 55 Roman" pitchFamily="34" charset="0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HelveticaNeueLT Pro 55 Roman" pitchFamily="34" charset="0"/>
              </a:rPr>
              <a:t>2</a:t>
            </a:r>
            <a:endParaRPr lang="zh-TW" altLang="zh-TW" sz="3600" b="1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35696" y="4173082"/>
            <a:ext cx="6624736" cy="79208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alpha val="40000"/>
                </a:schemeClr>
              </a:gs>
              <a:gs pos="50000">
                <a:schemeClr val="bg1">
                  <a:shade val="67500"/>
                  <a:satMod val="115000"/>
                  <a:alpha val="40000"/>
                </a:schemeClr>
              </a:gs>
              <a:gs pos="100000">
                <a:schemeClr val="bg1">
                  <a:shade val="100000"/>
                  <a:satMod val="115000"/>
                  <a:alpha val="4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latin typeface="HelveticaNeueLT Pro 55 Roman" pitchFamily="34" charset="0"/>
              </a:rPr>
              <a:t>Duplicate Content (images/videos) to demo units</a:t>
            </a:r>
            <a:endParaRPr lang="zh-TW" altLang="en-US" sz="2400" dirty="0">
              <a:latin typeface="HelveticaNeueLT Pro 55 Roman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rot="10800000" flipV="1">
            <a:off x="503685" y="4173082"/>
            <a:ext cx="1265737" cy="77892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HelveticaNeueLT Pro 55 Roman" pitchFamily="34" charset="0"/>
              </a:rPr>
              <a:t>Step</a:t>
            </a:r>
            <a:r>
              <a:rPr lang="en-US" altLang="zh-TW" sz="2000" b="1" dirty="0" smtClean="0">
                <a:solidFill>
                  <a:schemeClr val="bg1"/>
                </a:solidFill>
                <a:latin typeface="HelveticaNeueLT Pro 55 Roman" pitchFamily="34" charset="0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HelveticaNeueLT Pro 55 Roman" pitchFamily="34" charset="0"/>
              </a:rPr>
              <a:t>3</a:t>
            </a:r>
            <a:endParaRPr lang="zh-TW" altLang="zh-TW" sz="3600" b="1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35696" y="5517232"/>
            <a:ext cx="6624736" cy="79208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alpha val="40000"/>
                </a:schemeClr>
              </a:gs>
              <a:gs pos="50000">
                <a:schemeClr val="bg1">
                  <a:shade val="67500"/>
                  <a:satMod val="115000"/>
                  <a:alpha val="40000"/>
                </a:schemeClr>
              </a:gs>
              <a:gs pos="100000">
                <a:schemeClr val="bg1">
                  <a:shade val="100000"/>
                  <a:satMod val="115000"/>
                  <a:alpha val="4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latin typeface="HelveticaNeueLT Pro 55 Roman" pitchFamily="34" charset="0"/>
              </a:rPr>
              <a:t>Set up (model names and referral information) </a:t>
            </a:r>
            <a:endParaRPr lang="zh-TW" altLang="en-US" sz="2400" dirty="0">
              <a:latin typeface="HelveticaNeueLT Pro 55 Roman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rot="10800000" flipV="1">
            <a:off x="503685" y="5517232"/>
            <a:ext cx="1265737" cy="79208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HelveticaNeueLT Pro 55 Roman" pitchFamily="34" charset="0"/>
              </a:rPr>
              <a:t>Step</a:t>
            </a:r>
            <a:r>
              <a:rPr lang="en-US" altLang="zh-TW" sz="2000" b="1" dirty="0" smtClean="0">
                <a:solidFill>
                  <a:schemeClr val="bg1"/>
                </a:solidFill>
                <a:latin typeface="HelveticaNeueLT Pro 55 Roman" pitchFamily="34" charset="0"/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  <a:latin typeface="HelveticaNeueLT Pro 55 Roman" pitchFamily="34" charset="0"/>
              </a:rPr>
              <a:t>4</a:t>
            </a:r>
            <a:endParaRPr lang="zh-TW" altLang="zh-TW" sz="3600" b="1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7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932480" y="2996952"/>
            <a:ext cx="3960000" cy="3456384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1600" dirty="0" smtClean="0">
                <a:latin typeface="HelveticaNeueLT Pro 55 Roman" pitchFamily="34" charset="0"/>
              </a:rPr>
              <a:t>Marketing Resource </a:t>
            </a:r>
            <a:r>
              <a:rPr lang="en-US" altLang="zh-TW" sz="1600" dirty="0" smtClean="0">
                <a:latin typeface="HelveticaNeueLT Pro 55 Roman" pitchFamily="34" charset="0"/>
                <a:sym typeface="Wingdings" pitchFamily="2" charset="2"/>
              </a:rPr>
              <a:t> Products  Notebooks  TAICHI 21 </a:t>
            </a:r>
            <a:br>
              <a:rPr lang="en-US" altLang="zh-TW" sz="1600" dirty="0" smtClean="0">
                <a:latin typeface="HelveticaNeueLT Pro 55 Roman" pitchFamily="34" charset="0"/>
                <a:sym typeface="Wingdings" pitchFamily="2" charset="2"/>
              </a:rPr>
            </a:br>
            <a:endParaRPr lang="en-US" altLang="zh-TW" sz="1600" dirty="0" smtClean="0">
              <a:latin typeface="HelveticaNeueLT Pro 55 Roman" pitchFamily="34" charset="0"/>
              <a:sym typeface="Wingdings" pitchFamily="2" charset="2"/>
            </a:endParaRPr>
          </a:p>
          <a:p>
            <a:r>
              <a:rPr lang="en-US" altLang="zh-TW" sz="1600" dirty="0">
                <a:latin typeface="HelveticaNeueLT Pro 55 Roman" pitchFamily="34" charset="0"/>
                <a:sym typeface="Wingdings" pitchFamily="2" charset="2"/>
              </a:rPr>
              <a:t>	 </a:t>
            </a:r>
            <a:r>
              <a:rPr lang="en-US" altLang="zh-TW" sz="1600" dirty="0" smtClean="0">
                <a:latin typeface="HelveticaNeueLT Pro 55 Roman" pitchFamily="34" charset="0"/>
                <a:sym typeface="Wingdings" pitchFamily="2" charset="2"/>
              </a:rPr>
              <a:t>        OR</a:t>
            </a:r>
          </a:p>
          <a:p>
            <a:endParaRPr lang="en-US" altLang="zh-TW" sz="1600" dirty="0">
              <a:latin typeface="HelveticaNeueLT Pro 55 Roman" pitchFamily="34" charset="0"/>
              <a:sym typeface="Wingdings" pitchFamily="2" charset="2"/>
            </a:endParaRPr>
          </a:p>
          <a:p>
            <a:r>
              <a:rPr lang="en-US" altLang="zh-TW" sz="1600" dirty="0">
                <a:latin typeface="HelveticaNeueLT Pro 55 Roman" pitchFamily="34" charset="0"/>
              </a:rPr>
              <a:t>Marketing Resource </a:t>
            </a:r>
            <a:r>
              <a:rPr lang="en-US" altLang="zh-TW" sz="1600" dirty="0">
                <a:latin typeface="HelveticaNeueLT Pro 55 Roman" pitchFamily="34" charset="0"/>
                <a:sym typeface="Wingdings" pitchFamily="2" charset="2"/>
              </a:rPr>
              <a:t> Products  Notebooks  TAICHI </a:t>
            </a:r>
            <a:r>
              <a:rPr lang="en-US" altLang="zh-TW" sz="1600" dirty="0" smtClean="0">
                <a:latin typeface="HelveticaNeueLT Pro 55 Roman" pitchFamily="34" charset="0"/>
                <a:sym typeface="Wingdings" pitchFamily="2" charset="2"/>
              </a:rPr>
              <a:t>31</a:t>
            </a:r>
            <a:endParaRPr lang="zh-TW" altLang="en-US" sz="1600" dirty="0">
              <a:latin typeface="HelveticaNeueLT Pro 55 Roman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520" y="2996952"/>
            <a:ext cx="3960000" cy="3456384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dirty="0">
                <a:hlinkClick r:id="rId2"/>
              </a:rPr>
              <a:t>http://www.asus.com/microsite/demo/#/list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19618" y="404664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Installation SOP</a:t>
            </a:r>
            <a:r>
              <a:rPr lang="zh-TW" altLang="en-US" sz="5000" dirty="0" smtClean="0">
                <a:solidFill>
                  <a:schemeClr val="bg1"/>
                </a:solidFill>
                <a:latin typeface="HelveticaNeueLT Pro 25 UltLt" pitchFamily="34" charset="0"/>
              </a:rPr>
              <a:t> </a:t>
            </a:r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- </a:t>
            </a:r>
            <a:r>
              <a:rPr lang="en-US" altLang="zh-TW" sz="5000" dirty="0" smtClean="0">
                <a:solidFill>
                  <a:srgbClr val="00B0F0"/>
                </a:solidFill>
                <a:latin typeface="HelveticaNeueLT Pro 25 UltLt" pitchFamily="34" charset="0"/>
              </a:rPr>
              <a:t>Download</a:t>
            </a:r>
            <a:endParaRPr lang="zh-TW" altLang="en-US" sz="5000" baseline="30000" dirty="0">
              <a:solidFill>
                <a:srgbClr val="00B0F0"/>
              </a:solidFill>
              <a:latin typeface="HelveticaNeueLT Pro 25 UltLt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5386" y="1354817"/>
            <a:ext cx="7709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Download the </a:t>
            </a:r>
            <a:r>
              <a:rPr lang="en-US" altLang="zh-TW" sz="2400" dirty="0" smtClean="0">
                <a:solidFill>
                  <a:schemeClr val="bg1"/>
                </a:solidFill>
              </a:rPr>
              <a:t>Demo App for promoters from 2 sources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rot="10800000" flipV="1">
            <a:off x="3964" y="1340800"/>
            <a:ext cx="1260000" cy="576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bg1"/>
                </a:solidFill>
                <a:latin typeface="HelveticaNeueLT Pro 55 Roman" pitchFamily="34" charset="0"/>
              </a:rPr>
              <a:t>Step</a:t>
            </a:r>
            <a:r>
              <a:rPr lang="en-US" altLang="zh-TW" sz="2800" dirty="0" smtClean="0">
                <a:solidFill>
                  <a:schemeClr val="bg1"/>
                </a:solidFill>
                <a:latin typeface="HelveticaNeueLT Pro 55 Roman" pitchFamily="34" charset="0"/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  <a:latin typeface="HelveticaNeueLT Pro 55 Roman" pitchFamily="34" charset="0"/>
              </a:rPr>
              <a:t>1</a:t>
            </a:r>
            <a:endParaRPr lang="zh-TW" altLang="zh-TW" sz="3200" b="1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320970" y="4283804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57CFF"/>
                </a:solidFill>
              </a:rPr>
              <a:t>OR</a:t>
            </a:r>
            <a:endParaRPr lang="zh-TW" altLang="en-US" b="1" dirty="0">
              <a:solidFill>
                <a:srgbClr val="057C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2528900"/>
            <a:ext cx="3960000" cy="468052"/>
          </a:xfrm>
          <a:prstGeom prst="rect">
            <a:avLst/>
          </a:prstGeom>
          <a:solidFill>
            <a:srgbClr val="40404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r>
              <a:rPr lang="en-US" altLang="zh-TW" dirty="0"/>
              <a:t>ASUS DEMO Program Resource Site</a:t>
            </a:r>
          </a:p>
          <a:p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932480" y="2528900"/>
            <a:ext cx="3960000" cy="468052"/>
          </a:xfrm>
          <a:prstGeom prst="rect">
            <a:avLst/>
          </a:prstGeom>
          <a:solidFill>
            <a:srgbClr val="40404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TW" dirty="0" smtClean="0"/>
              <a:t>Channel Site</a:t>
            </a:r>
            <a:endParaRPr lang="zh-TW" altLang="en-US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"/>
          <a:stretch/>
        </p:blipFill>
        <p:spPr bwMode="auto">
          <a:xfrm>
            <a:off x="400463" y="3663183"/>
            <a:ext cx="3662114" cy="264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20408719">
            <a:off x="482422" y="4685113"/>
            <a:ext cx="3442264" cy="400110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TW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Activate after July </a:t>
            </a:r>
            <a:r>
              <a:rPr lang="en-US" altLang="zh-TW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en-US" altLang="zh-TW" sz="20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r>
              <a:rPr lang="en-US" altLang="zh-TW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2013</a:t>
            </a:r>
            <a:endParaRPr lang="zh-TW" alt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3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4" y="4961123"/>
            <a:ext cx="1981773" cy="1620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87D3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61123"/>
            <a:ext cx="1961922" cy="1620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87D3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65" y="4961123"/>
            <a:ext cx="1961923" cy="1620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87D3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84" y="4961123"/>
            <a:ext cx="1970288" cy="1620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87D3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19618" y="404664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>
                <a:solidFill>
                  <a:schemeClr val="bg1"/>
                </a:solidFill>
                <a:latin typeface="HelveticaNeueLT Pro 25 UltLt" pitchFamily="34" charset="0"/>
              </a:rPr>
              <a:t>Installation SOP</a:t>
            </a:r>
            <a:r>
              <a:rPr lang="zh-TW" altLang="en-US" sz="5000" dirty="0">
                <a:solidFill>
                  <a:schemeClr val="bg1"/>
                </a:solidFill>
                <a:latin typeface="HelveticaNeueLT Pro 25 UltLt" pitchFamily="34" charset="0"/>
              </a:rPr>
              <a:t> </a:t>
            </a:r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– </a:t>
            </a:r>
            <a:r>
              <a:rPr lang="en-US" altLang="zh-TW" sz="5000" dirty="0" smtClean="0">
                <a:solidFill>
                  <a:srgbClr val="00B0F0"/>
                </a:solidFill>
                <a:latin typeface="HelveticaNeueLT Pro 25 UltLt" pitchFamily="34" charset="0"/>
              </a:rPr>
              <a:t>Install APP</a:t>
            </a:r>
            <a:endParaRPr lang="zh-TW" altLang="en-US" sz="5000" baseline="30000" dirty="0">
              <a:solidFill>
                <a:srgbClr val="00B0F0"/>
              </a:solidFill>
              <a:latin typeface="HelveticaNeueLT Pro 25 UltLt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981031" y="2673096"/>
            <a:ext cx="2337382" cy="151509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87D3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410166" y="2096301"/>
            <a:ext cx="2601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Select “</a:t>
            </a:r>
            <a:r>
              <a:rPr lang="en-US" altLang="zh-TW" sz="1600" dirty="0" smtClean="0">
                <a:solidFill>
                  <a:srgbClr val="FF3399"/>
                </a:solidFill>
                <a:latin typeface="HelveticaNeueLT Pro 55 Roman" pitchFamily="34" charset="0"/>
                <a:ea typeface="新細明體" pitchFamily="18" charset="-120"/>
              </a:rPr>
              <a:t>PDK_Installer.msi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”</a:t>
            </a:r>
            <a:endParaRPr lang="en-US" altLang="zh-TW" sz="1600" dirty="0">
              <a:solidFill>
                <a:schemeClr val="bg1"/>
              </a:solidFill>
              <a:latin typeface="HelveticaNeueLT Pro 55 Roman" pitchFamily="34" charset="0"/>
              <a:ea typeface="新細明體" pitchFamily="18" charset="-120"/>
              <a:sym typeface="Wingdings" pitchFamily="2" charset="2"/>
            </a:endParaRPr>
          </a:p>
          <a:p>
            <a:pPr>
              <a:defRPr/>
            </a:pP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  <a:sym typeface="Wingdings" pitchFamily="2" charset="2"/>
              </a:rPr>
              <a:t> </a:t>
            </a:r>
            <a:r>
              <a:rPr lang="en-US" altLang="zh-TW" sz="1600" dirty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Double click 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to setup</a:t>
            </a:r>
            <a:endParaRPr lang="en-US" altLang="zh-TW" sz="1600" dirty="0">
              <a:solidFill>
                <a:schemeClr val="bg1"/>
              </a:solidFill>
              <a:latin typeface="HelveticaNeueLT Pro 55 Roman" pitchFamily="34" charset="0"/>
              <a:ea typeface="新細明體" pitchFamily="18" charset="-12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75" y="2673096"/>
            <a:ext cx="1969649" cy="1620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87D3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28135" y="444301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  <a:sym typeface="Wingdings" pitchFamily="2" charset="2"/>
              </a:rPr>
              <a:t> 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Press </a:t>
            </a:r>
            <a:r>
              <a:rPr lang="en-US" altLang="zh-TW" sz="1600" dirty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“Next”</a:t>
            </a:r>
          </a:p>
        </p:txBody>
      </p:sp>
      <p:sp>
        <p:nvSpPr>
          <p:cNvPr id="9" name="矩形 8"/>
          <p:cNvSpPr/>
          <p:nvPr/>
        </p:nvSpPr>
        <p:spPr>
          <a:xfrm>
            <a:off x="7210224" y="4443017"/>
            <a:ext cx="1516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  <a:sym typeface="Wingdings" pitchFamily="2" charset="2"/>
              </a:rPr>
              <a:t> 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Press </a:t>
            </a:r>
            <a:r>
              <a:rPr lang="en-US" altLang="zh-TW" sz="1600" dirty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“Close”</a:t>
            </a:r>
          </a:p>
        </p:txBody>
      </p:sp>
      <p:sp>
        <p:nvSpPr>
          <p:cNvPr id="30" name="矩形 29"/>
          <p:cNvSpPr/>
          <p:nvPr/>
        </p:nvSpPr>
        <p:spPr>
          <a:xfrm>
            <a:off x="6804568" y="2157856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  <a:sym typeface="Wingdings" pitchFamily="2" charset="2"/>
              </a:rPr>
              <a:t> 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Press </a:t>
            </a:r>
            <a:r>
              <a:rPr lang="en-US" altLang="zh-TW" sz="1600" dirty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“Next”</a:t>
            </a:r>
          </a:p>
        </p:txBody>
      </p:sp>
      <p:sp>
        <p:nvSpPr>
          <p:cNvPr id="31" name="矩形 30"/>
          <p:cNvSpPr/>
          <p:nvPr/>
        </p:nvSpPr>
        <p:spPr>
          <a:xfrm>
            <a:off x="2854199" y="444301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  <a:sym typeface="Wingdings" pitchFamily="2" charset="2"/>
              </a:rPr>
              <a:t> 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Press </a:t>
            </a:r>
            <a:r>
              <a:rPr lang="en-US" altLang="zh-TW" sz="1600" dirty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“Next”</a:t>
            </a:r>
          </a:p>
        </p:txBody>
      </p:sp>
      <p:sp>
        <p:nvSpPr>
          <p:cNvPr id="32" name="矩形 31"/>
          <p:cNvSpPr/>
          <p:nvPr/>
        </p:nvSpPr>
        <p:spPr>
          <a:xfrm>
            <a:off x="5061737" y="444301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  <a:sym typeface="Wingdings" pitchFamily="2" charset="2"/>
              </a:rPr>
              <a:t> 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Press </a:t>
            </a:r>
            <a:r>
              <a:rPr lang="en-US" altLang="zh-TW" sz="1600" dirty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“Next”</a:t>
            </a:r>
          </a:p>
        </p:txBody>
      </p:sp>
      <p:sp>
        <p:nvSpPr>
          <p:cNvPr id="34" name="橢圓 33"/>
          <p:cNvSpPr/>
          <p:nvPr/>
        </p:nvSpPr>
        <p:spPr>
          <a:xfrm>
            <a:off x="589764" y="2154688"/>
            <a:ext cx="468000" cy="46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</a:rPr>
              <a:t>1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2981031" y="2154688"/>
            <a:ext cx="468000" cy="46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2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6418775" y="2154688"/>
            <a:ext cx="468000" cy="46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3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235754" y="4416926"/>
            <a:ext cx="468000" cy="46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4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2483768" y="4416926"/>
            <a:ext cx="468000" cy="46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5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4670165" y="4416926"/>
            <a:ext cx="468000" cy="46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6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6850184" y="4416926"/>
            <a:ext cx="468000" cy="46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7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"/>
          <a:stretch/>
        </p:blipFill>
        <p:spPr bwMode="auto">
          <a:xfrm>
            <a:off x="1273788" y="2673096"/>
            <a:ext cx="656145" cy="81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矩形 25"/>
          <p:cNvSpPr/>
          <p:nvPr/>
        </p:nvSpPr>
        <p:spPr>
          <a:xfrm>
            <a:off x="1007082" y="2157856"/>
            <a:ext cx="1476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Open PDK file</a:t>
            </a:r>
            <a:endParaRPr lang="en-US" altLang="zh-TW" sz="1600" dirty="0">
              <a:solidFill>
                <a:schemeClr val="bg1"/>
              </a:solidFill>
              <a:latin typeface="HelveticaNeueLT Pro 55 Roman" pitchFamily="34" charset="0"/>
              <a:ea typeface="新細明體" pitchFamily="18" charset="-120"/>
            </a:endParaRPr>
          </a:p>
        </p:txBody>
      </p:sp>
      <p:sp>
        <p:nvSpPr>
          <p:cNvPr id="28" name="矩形 27"/>
          <p:cNvSpPr/>
          <p:nvPr/>
        </p:nvSpPr>
        <p:spPr>
          <a:xfrm rot="10800000" flipV="1">
            <a:off x="3964" y="1340768"/>
            <a:ext cx="1260000" cy="576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bg1"/>
                </a:solidFill>
                <a:latin typeface="HelveticaNeueLT Pro 55 Roman" pitchFamily="34" charset="0"/>
              </a:rPr>
              <a:t>Step</a:t>
            </a:r>
            <a:r>
              <a:rPr lang="en-US" altLang="zh-TW" sz="2800" dirty="0" smtClean="0">
                <a:solidFill>
                  <a:schemeClr val="bg1"/>
                </a:solidFill>
                <a:latin typeface="HelveticaNeueLT Pro 55 Roman" pitchFamily="34" charset="0"/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  <a:latin typeface="HelveticaNeueLT Pro 55 Roman" pitchFamily="34" charset="0"/>
              </a:rPr>
              <a:t>2</a:t>
            </a:r>
            <a:endParaRPr lang="zh-TW" altLang="zh-TW" sz="3200" b="1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19618" y="3853764"/>
            <a:ext cx="8916877" cy="2950798"/>
          </a:xfrm>
          <a:prstGeom prst="rect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endParaRPr lang="zh-TW" altLang="en-US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9" y="5087044"/>
            <a:ext cx="29718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9618" y="404664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>
                <a:solidFill>
                  <a:schemeClr val="bg1"/>
                </a:solidFill>
                <a:latin typeface="HelveticaNeueLT Pro 25 UltLt" pitchFamily="34" charset="0"/>
              </a:rPr>
              <a:t>Installation SOP</a:t>
            </a:r>
            <a:r>
              <a:rPr lang="zh-TW" altLang="en-US" sz="5000" dirty="0">
                <a:solidFill>
                  <a:schemeClr val="bg1"/>
                </a:solidFill>
                <a:latin typeface="HelveticaNeueLT Pro 25 UltLt" pitchFamily="34" charset="0"/>
              </a:rPr>
              <a:t> </a:t>
            </a:r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– </a:t>
            </a:r>
            <a:r>
              <a:rPr lang="en-US" altLang="zh-TW" sz="5000" dirty="0" smtClean="0">
                <a:solidFill>
                  <a:srgbClr val="00B0F0"/>
                </a:solidFill>
                <a:latin typeface="HelveticaNeueLT Pro 25 UltLt" pitchFamily="34" charset="0"/>
              </a:rPr>
              <a:t>Install Content</a:t>
            </a:r>
            <a:endParaRPr lang="zh-TW" altLang="en-US" sz="5000" baseline="30000" dirty="0">
              <a:solidFill>
                <a:srgbClr val="00B0F0"/>
              </a:solidFill>
              <a:latin typeface="HelveticaNeueLT Pro 25 UltLt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3947" y="3853763"/>
            <a:ext cx="6267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Duplicate the folder named “</a:t>
            </a:r>
            <a:r>
              <a:rPr lang="en-US" altLang="zh-TW" sz="1600" dirty="0" smtClean="0">
                <a:solidFill>
                  <a:srgbClr val="057CFF"/>
                </a:solidFill>
                <a:latin typeface="HelveticaNeueLT Pro 55 Roman" pitchFamily="34" charset="0"/>
                <a:ea typeface="新細明體" pitchFamily="18" charset="-120"/>
              </a:rPr>
              <a:t>data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”  to “</a:t>
            </a:r>
            <a:r>
              <a:rPr lang="en-US" altLang="zh-TW" sz="1600" dirty="0" smtClean="0">
                <a:solidFill>
                  <a:srgbClr val="057CFF"/>
                </a:solidFill>
                <a:latin typeface="HelveticaNeueLT Pro 55 Roman" pitchFamily="34" charset="0"/>
                <a:ea typeface="新細明體" pitchFamily="18" charset="-120"/>
              </a:rPr>
              <a:t>C:\Windows\ASUS\PDK</a:t>
            </a: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”</a:t>
            </a:r>
            <a:endParaRPr lang="en-US" altLang="zh-TW" sz="1600" dirty="0">
              <a:solidFill>
                <a:schemeClr val="bg1"/>
              </a:solidFill>
              <a:latin typeface="HelveticaNeueLT Pro 55 Roman" pitchFamily="34" charset="0"/>
              <a:ea typeface="新細明體" pitchFamily="18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85708" y="2273704"/>
            <a:ext cx="468000" cy="46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</a:rPr>
              <a:t>1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74812" y="3789040"/>
            <a:ext cx="468000" cy="46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3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"/>
          <a:stretch/>
        </p:blipFill>
        <p:spPr bwMode="auto">
          <a:xfrm>
            <a:off x="607782" y="2764959"/>
            <a:ext cx="656145" cy="81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03026" y="2273704"/>
            <a:ext cx="1476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Open PDK file</a:t>
            </a:r>
            <a:endParaRPr lang="en-US" altLang="zh-TW" sz="1600" dirty="0">
              <a:solidFill>
                <a:schemeClr val="bg1"/>
              </a:solidFill>
              <a:latin typeface="HelveticaNeueLT Pro 55 Roman" pitchFamily="34" charset="0"/>
              <a:ea typeface="新細明體" pitchFamily="18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603849" y="5753794"/>
            <a:ext cx="551754" cy="276999"/>
          </a:xfrm>
          <a:prstGeom prst="rect">
            <a:avLst/>
          </a:prstGeom>
          <a:solidFill>
            <a:srgbClr val="0073F2"/>
          </a:solidFill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Copy</a:t>
            </a:r>
            <a:endParaRPr lang="zh-TW" altLang="en-US" sz="1200" dirty="0">
              <a:solidFill>
                <a:schemeClr val="bg1"/>
              </a:solidFill>
              <a:latin typeface="HelveticaNeueLT Pro 55 Roman" pitchFamily="34" charset="0"/>
              <a:ea typeface="新細明體" pitchFamily="18" charset="-120"/>
            </a:endParaRPr>
          </a:p>
        </p:txBody>
      </p:sp>
      <p:sp>
        <p:nvSpPr>
          <p:cNvPr id="18" name="矩形 17"/>
          <p:cNvSpPr/>
          <p:nvPr/>
        </p:nvSpPr>
        <p:spPr>
          <a:xfrm rot="10800000" flipV="1">
            <a:off x="3964" y="1340768"/>
            <a:ext cx="1260000" cy="576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bg1"/>
                </a:solidFill>
                <a:latin typeface="HelveticaNeueLT Pro 55 Roman" pitchFamily="34" charset="0"/>
              </a:rPr>
              <a:t>Step</a:t>
            </a:r>
            <a:r>
              <a:rPr lang="en-US" altLang="zh-TW" sz="2800" dirty="0" smtClean="0">
                <a:solidFill>
                  <a:schemeClr val="bg1"/>
                </a:solidFill>
                <a:latin typeface="HelveticaNeueLT Pro 55 Roman" pitchFamily="34" charset="0"/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  <a:latin typeface="HelveticaNeueLT Pro 55 Roman" pitchFamily="34" charset="0"/>
              </a:rPr>
              <a:t>3</a:t>
            </a:r>
            <a:endParaRPr lang="zh-TW" altLang="zh-TW" sz="3200" b="1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4270" y="5169289"/>
            <a:ext cx="1322252" cy="180000"/>
          </a:xfrm>
          <a:prstGeom prst="rect">
            <a:avLst/>
          </a:prstGeom>
          <a:noFill/>
          <a:ln>
            <a:solidFill>
              <a:srgbClr val="007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9394" name="Picture 2" descr="D:\C_NB\ASUS VivoBook_CH2.0\d_ASUS Demo App\Image\Set-up\Untitle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"/>
          <a:stretch/>
        </p:blipFill>
        <p:spPr bwMode="auto">
          <a:xfrm>
            <a:off x="3661391" y="4725145"/>
            <a:ext cx="303182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圓形箭號 19"/>
          <p:cNvSpPr/>
          <p:nvPr/>
        </p:nvSpPr>
        <p:spPr>
          <a:xfrm rot="11591694" flipH="1">
            <a:off x="1508975" y="4766337"/>
            <a:ext cx="3828112" cy="1996523"/>
          </a:xfrm>
          <a:prstGeom prst="circularArrow">
            <a:avLst>
              <a:gd name="adj1" fmla="val 2155"/>
              <a:gd name="adj2" fmla="val 1861217"/>
              <a:gd name="adj3" fmla="val 20591108"/>
              <a:gd name="adj4" fmla="val 10800000"/>
              <a:gd name="adj5" fmla="val 16049"/>
            </a:avLst>
          </a:prstGeom>
          <a:solidFill>
            <a:srgbClr val="0073F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47564" y="5429915"/>
            <a:ext cx="1980000" cy="108000"/>
          </a:xfrm>
          <a:prstGeom prst="rect">
            <a:avLst/>
          </a:prstGeom>
          <a:noFill/>
          <a:ln>
            <a:solidFill>
              <a:srgbClr val="057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2674621" y="2273704"/>
            <a:ext cx="468000" cy="46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2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106095" y="2273704"/>
            <a:ext cx="4130201" cy="414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1600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Open the folder based on machine model</a:t>
            </a:r>
            <a:endParaRPr lang="en-US" altLang="zh-TW" sz="1600" dirty="0">
              <a:solidFill>
                <a:schemeClr val="bg1"/>
              </a:solidFill>
              <a:latin typeface="HelveticaNeueLT Pro 55 Roman" pitchFamily="34" charset="0"/>
              <a:ea typeface="新細明體" pitchFamily="18" charset="-120"/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8"/>
          <a:stretch/>
        </p:blipFill>
        <p:spPr bwMode="auto">
          <a:xfrm>
            <a:off x="3164327" y="2780928"/>
            <a:ext cx="176771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矩形 25"/>
          <p:cNvSpPr/>
          <p:nvPr/>
        </p:nvSpPr>
        <p:spPr>
          <a:xfrm>
            <a:off x="741933" y="4149080"/>
            <a:ext cx="613432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dirty="0" smtClean="0">
                <a:solidFill>
                  <a:srgbClr val="FF3399"/>
                </a:solidFill>
                <a:latin typeface="HelveticaNeueLT Pro 55 Roman" pitchFamily="34" charset="0"/>
                <a:ea typeface="新細明體" pitchFamily="18" charset="-120"/>
              </a:rPr>
              <a:t>( Route: C drive -&gt; Windows Folder  -&gt; ASUS Folder  -&gt; PDK Folder )</a:t>
            </a:r>
            <a:endParaRPr lang="en-US" altLang="zh-TW" sz="1400" dirty="0">
              <a:solidFill>
                <a:srgbClr val="FF3399"/>
              </a:solidFill>
              <a:latin typeface="HelveticaNeueLT Pro 55 Roman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45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80" y="3134477"/>
            <a:ext cx="2718879" cy="152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68" y="3499337"/>
            <a:ext cx="2693629" cy="322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19618" y="404664"/>
            <a:ext cx="9024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>
                <a:solidFill>
                  <a:schemeClr val="bg1"/>
                </a:solidFill>
                <a:latin typeface="HelveticaNeueLT Pro 25 UltLt" pitchFamily="34" charset="0"/>
              </a:rPr>
              <a:t>Active </a:t>
            </a:r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Demo App</a:t>
            </a:r>
            <a:r>
              <a:rPr lang="zh-TW" altLang="en-US" sz="5000" dirty="0">
                <a:solidFill>
                  <a:schemeClr val="bg1"/>
                </a:solidFill>
                <a:latin typeface="HelveticaNeueLT Pro 25 UltLt" pitchFamily="34" charset="0"/>
              </a:rPr>
              <a:t> </a:t>
            </a:r>
            <a:r>
              <a:rPr lang="en-US" altLang="zh-TW" sz="5000" dirty="0" smtClean="0">
                <a:solidFill>
                  <a:schemeClr val="bg1"/>
                </a:solidFill>
                <a:latin typeface="HelveticaNeueLT Pro 25 UltLt" pitchFamily="34" charset="0"/>
              </a:rPr>
              <a:t>- </a:t>
            </a:r>
            <a:r>
              <a:rPr lang="en-US" altLang="zh-TW" sz="5000" dirty="0" smtClean="0">
                <a:solidFill>
                  <a:srgbClr val="00B0F0"/>
                </a:solidFill>
                <a:latin typeface="HelveticaNeueLT Pro 25 UltLt" pitchFamily="34" charset="0"/>
              </a:rPr>
              <a:t>Set </a:t>
            </a:r>
            <a:r>
              <a:rPr lang="en-US" altLang="zh-TW" sz="5000" dirty="0">
                <a:solidFill>
                  <a:srgbClr val="00B0F0"/>
                </a:solidFill>
                <a:latin typeface="HelveticaNeueLT Pro 25 UltLt" pitchFamily="34" charset="0"/>
              </a:rPr>
              <a:t>Up </a:t>
            </a:r>
            <a:endParaRPr lang="zh-TW" altLang="en-US" sz="5000" dirty="0">
              <a:solidFill>
                <a:srgbClr val="00B0F0"/>
              </a:solidFill>
              <a:latin typeface="HelveticaNeueLT Pro 25 UltLt" pitchFamily="34" charset="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12492880" y="267972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311841" y="5999865"/>
            <a:ext cx="2052248" cy="72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橢圓 15"/>
          <p:cNvSpPr/>
          <p:nvPr/>
        </p:nvSpPr>
        <p:spPr>
          <a:xfrm>
            <a:off x="35496" y="2111433"/>
            <a:ext cx="468000" cy="46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</a:rPr>
              <a:t>1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62016"/>
            <a:ext cx="504056" cy="564063"/>
          </a:xfrm>
          <a:prstGeom prst="rect">
            <a:avLst/>
          </a:prstGeom>
          <a:noFill/>
          <a:ln w="9525">
            <a:solidFill>
              <a:srgbClr val="0073F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橢圓 21"/>
          <p:cNvSpPr/>
          <p:nvPr/>
        </p:nvSpPr>
        <p:spPr>
          <a:xfrm>
            <a:off x="3023880" y="5171825"/>
            <a:ext cx="468000" cy="46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3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45187" y="2594879"/>
            <a:ext cx="1830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Press </a:t>
            </a:r>
            <a:r>
              <a:rPr lang="en-US" altLang="zh-TW" dirty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“</a:t>
            </a:r>
            <a:r>
              <a:rPr lang="en-US" altLang="zh-TW" dirty="0" smtClean="0">
                <a:solidFill>
                  <a:srgbClr val="057CFF"/>
                </a:solidFill>
                <a:latin typeface="HelveticaNeueLT Pro 55 Roman" pitchFamily="34" charset="0"/>
                <a:ea typeface="新細明體" pitchFamily="18" charset="-120"/>
              </a:rPr>
              <a:t>Settings</a:t>
            </a:r>
            <a:r>
              <a:rPr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” </a:t>
            </a:r>
          </a:p>
        </p:txBody>
      </p:sp>
      <p:sp>
        <p:nvSpPr>
          <p:cNvPr id="24" name="橢圓 23"/>
          <p:cNvSpPr/>
          <p:nvPr/>
        </p:nvSpPr>
        <p:spPr>
          <a:xfrm>
            <a:off x="6084168" y="2111433"/>
            <a:ext cx="468000" cy="46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4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45187" y="5538200"/>
            <a:ext cx="25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  <a:sym typeface="Wingdings" pitchFamily="2" charset="2"/>
              </a:rPr>
              <a:t>P</a:t>
            </a:r>
            <a:r>
              <a:rPr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assword:  “</a:t>
            </a:r>
            <a:r>
              <a:rPr lang="en-US" altLang="zh-TW" sz="2400" b="1" dirty="0" smtClean="0">
                <a:solidFill>
                  <a:srgbClr val="00B0F0"/>
                </a:solidFill>
                <a:latin typeface="HelveticaNeueLT Pro 55 Roman" pitchFamily="34" charset="0"/>
                <a:ea typeface="新細明體" pitchFamily="18" charset="-120"/>
              </a:rPr>
              <a:t>8777</a:t>
            </a:r>
            <a:r>
              <a:rPr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</a:rPr>
              <a:t>”</a:t>
            </a:r>
          </a:p>
        </p:txBody>
      </p:sp>
      <p:sp>
        <p:nvSpPr>
          <p:cNvPr id="26" name="矩形 25"/>
          <p:cNvSpPr/>
          <p:nvPr/>
        </p:nvSpPr>
        <p:spPr>
          <a:xfrm>
            <a:off x="6156176" y="2594879"/>
            <a:ext cx="3080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  <a:sym typeface="Wingdings" pitchFamily="2" charset="2"/>
              </a:rPr>
              <a:t>Customize Info: </a:t>
            </a:r>
            <a:endParaRPr lang="en-US" altLang="zh-TW" dirty="0" smtClean="0">
              <a:solidFill>
                <a:schemeClr val="bg1"/>
              </a:solidFill>
              <a:latin typeface="HelveticaNeueLT Pro 55 Roman" pitchFamily="34" charset="0"/>
              <a:ea typeface="新細明體" pitchFamily="18" charset="-120"/>
            </a:endParaRPr>
          </a:p>
          <a:p>
            <a:r>
              <a:rPr lang="en-US" altLang="zh-TW" dirty="0" smtClean="0">
                <a:solidFill>
                  <a:srgbClr val="057CFF"/>
                </a:solidFill>
                <a:latin typeface="HelveticaNeueLT Pro 55 Roman" pitchFamily="34" charset="0"/>
                <a:ea typeface="新細明體" pitchFamily="18" charset="-120"/>
              </a:rPr>
              <a:t>Model</a:t>
            </a:r>
            <a:r>
              <a:rPr lang="en-US" altLang="zh-TW" dirty="0">
                <a:solidFill>
                  <a:srgbClr val="057CFF"/>
                </a:solidFill>
                <a:latin typeface="HelveticaNeueLT Pro 55 Roman" pitchFamily="34" charset="0"/>
                <a:ea typeface="新細明體" pitchFamily="18" charset="-120"/>
              </a:rPr>
              <a:t> </a:t>
            </a:r>
            <a:r>
              <a:rPr lang="en-US" altLang="zh-TW" dirty="0" smtClean="0">
                <a:solidFill>
                  <a:srgbClr val="057CFF"/>
                </a:solidFill>
                <a:latin typeface="HelveticaNeueLT Pro 55 Roman" pitchFamily="34" charset="0"/>
                <a:ea typeface="新細明體" pitchFamily="18" charset="-120"/>
              </a:rPr>
              <a:t>/ Price / Accessories /</a:t>
            </a:r>
            <a:r>
              <a:rPr lang="en-US" altLang="zh-TW" dirty="0">
                <a:solidFill>
                  <a:srgbClr val="057CFF"/>
                </a:solidFill>
                <a:latin typeface="HelveticaNeueLT Pro 55 Roman" pitchFamily="34" charset="0"/>
                <a:ea typeface="新細明體" pitchFamily="18" charset="-120"/>
              </a:rPr>
              <a:t>Related Models /</a:t>
            </a:r>
          </a:p>
          <a:p>
            <a:endParaRPr lang="en-US" altLang="zh-TW" dirty="0">
              <a:solidFill>
                <a:srgbClr val="057CFF"/>
              </a:solidFill>
              <a:latin typeface="HelveticaNeueLT Pro 55 Roman" pitchFamily="34" charset="0"/>
              <a:ea typeface="新細明體" pitchFamily="18" charset="-120"/>
            </a:endParaRPr>
          </a:p>
        </p:txBody>
      </p:sp>
      <p:pic>
        <p:nvPicPr>
          <p:cNvPr id="17" name="Picture 5" descr="D:\C_NB\ASUS VivoBook_CH2.0\d_ASUS Demo App\Icon\0327_demoap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50" y="2966794"/>
            <a:ext cx="548407" cy="54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246105" y="2594879"/>
            <a:ext cx="28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  <a:sym typeface="Wingdings" pitchFamily="2" charset="2"/>
              </a:rPr>
              <a:t>Click “</a:t>
            </a:r>
            <a:r>
              <a:rPr lang="en-US" altLang="zh-TW" dirty="0" smtClean="0">
                <a:solidFill>
                  <a:srgbClr val="057CFF"/>
                </a:solidFill>
                <a:latin typeface="HelveticaNeueLT Pro 55 Roman" pitchFamily="34" charset="0"/>
                <a:ea typeface="新細明體" pitchFamily="18" charset="-120"/>
                <a:sym typeface="Wingdings" pitchFamily="2" charset="2"/>
              </a:rPr>
              <a:t>ASUS Demo App</a:t>
            </a:r>
            <a:r>
              <a:rPr lang="en-US" altLang="zh-TW" dirty="0" smtClean="0">
                <a:solidFill>
                  <a:schemeClr val="bg1"/>
                </a:solidFill>
                <a:latin typeface="HelveticaNeueLT Pro 55 Roman" pitchFamily="34" charset="0"/>
                <a:ea typeface="新細明體" pitchFamily="18" charset="-120"/>
                <a:sym typeface="Wingdings" pitchFamily="2" charset="2"/>
              </a:rPr>
              <a:t>” icon on desktop</a:t>
            </a:r>
            <a:endParaRPr lang="en-US" altLang="zh-TW" dirty="0">
              <a:solidFill>
                <a:schemeClr val="bg1"/>
              </a:solidFill>
              <a:latin typeface="HelveticaNeueLT Pro 55 Roman" pitchFamily="34" charset="0"/>
              <a:ea typeface="新細明體" pitchFamily="18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3023880" y="2111433"/>
            <a:ext cx="468000" cy="46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2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87824" y="4365144"/>
            <a:ext cx="360000" cy="360000"/>
          </a:xfrm>
          <a:prstGeom prst="rect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365668" y="5538199"/>
            <a:ext cx="1086652" cy="461665"/>
          </a:xfrm>
          <a:prstGeom prst="rect">
            <a:avLst/>
          </a:prstGeom>
          <a:noFill/>
          <a:ln w="28575">
            <a:solidFill>
              <a:srgbClr val="057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6367774" y="4085112"/>
            <a:ext cx="1588602" cy="856056"/>
          </a:xfrm>
          <a:prstGeom prst="rect">
            <a:avLst/>
          </a:prstGeom>
          <a:noFill/>
          <a:ln w="28575">
            <a:solidFill>
              <a:srgbClr val="057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 rot="10800000" flipV="1">
            <a:off x="3964" y="1340768"/>
            <a:ext cx="1260000" cy="576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bg1"/>
                </a:solidFill>
                <a:latin typeface="HelveticaNeueLT Pro 55 Roman" pitchFamily="34" charset="0"/>
              </a:rPr>
              <a:t>Step</a:t>
            </a:r>
            <a:r>
              <a:rPr lang="en-US" altLang="zh-TW" sz="2800" dirty="0" smtClean="0">
                <a:solidFill>
                  <a:schemeClr val="bg1"/>
                </a:solidFill>
                <a:latin typeface="HelveticaNeueLT Pro 55 Roman" pitchFamily="34" charset="0"/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  <a:latin typeface="HelveticaNeueLT Pro 55 Roman" pitchFamily="34" charset="0"/>
              </a:rPr>
              <a:t>4</a:t>
            </a:r>
            <a:endParaRPr lang="zh-TW" altLang="zh-TW" sz="3200" b="1" dirty="0">
              <a:solidFill>
                <a:schemeClr val="bg1"/>
              </a:solidFill>
              <a:latin typeface="HelveticaNeueLT Pro 55 Roman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684270" y="5538199"/>
            <a:ext cx="848170" cy="461666"/>
          </a:xfrm>
          <a:prstGeom prst="rect">
            <a:avLst/>
          </a:prstGeom>
          <a:noFill/>
          <a:ln w="28575">
            <a:solidFill>
              <a:srgbClr val="057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3419872" y="3004672"/>
            <a:ext cx="1980260" cy="1360432"/>
          </a:xfrm>
          <a:prstGeom prst="straightConnector1">
            <a:avLst/>
          </a:prstGeom>
          <a:ln w="76200"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26"/>
          <p:cNvSpPr/>
          <p:nvPr/>
        </p:nvSpPr>
        <p:spPr>
          <a:xfrm>
            <a:off x="6365668" y="3786854"/>
            <a:ext cx="1588602" cy="223994"/>
          </a:xfrm>
          <a:prstGeom prst="rect">
            <a:avLst/>
          </a:prstGeom>
          <a:noFill/>
          <a:ln w="28575">
            <a:solidFill>
              <a:srgbClr val="057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3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lvetica">
      <a:majorFont>
        <a:latin typeface="HelveticaNeueLT Pro 45 Lt"/>
        <a:ea typeface="微軟正黑體"/>
        <a:cs typeface=""/>
      </a:majorFont>
      <a:minorFont>
        <a:latin typeface="HelveticaNeueLT Pro 35 Th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23985</TotalTime>
  <Words>833</Words>
  <Application>Microsoft Office PowerPoint</Application>
  <PresentationFormat>On-screen Show (4:3)</PresentationFormat>
  <Paragraphs>143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佈景主題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Clio_Kuo@asus.com</dc:creator>
  <cp:lastModifiedBy>Chinwen Weng(翁景雯)</cp:lastModifiedBy>
  <cp:revision>1829</cp:revision>
  <dcterms:created xsi:type="dcterms:W3CDTF">2011-04-18T15:51:39Z</dcterms:created>
  <dcterms:modified xsi:type="dcterms:W3CDTF">2013-07-03T12:34:40Z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3047735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D5.0.8</vt:lpwstr>
  </property>
</Properties>
</file>